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 id="2147483692" r:id="rId2"/>
    <p:sldMasterId id="2147483656" r:id="rId3"/>
    <p:sldMasterId id="2147483673" r:id="rId4"/>
    <p:sldMasterId id="2147483677" r:id="rId5"/>
    <p:sldMasterId id="2147483681" r:id="rId6"/>
    <p:sldMasterId id="2147483685" r:id="rId7"/>
    <p:sldMasterId id="2147483671" r:id="rId8"/>
  </p:sldMasterIdLst>
  <p:notesMasterIdLst>
    <p:notesMasterId r:id="rId33"/>
  </p:notesMasterIdLst>
  <p:handoutMasterIdLst>
    <p:handoutMasterId r:id="rId34"/>
  </p:handoutMasterIdLst>
  <p:sldIdLst>
    <p:sldId id="257" r:id="rId9"/>
    <p:sldId id="261" r:id="rId10"/>
    <p:sldId id="260" r:id="rId11"/>
    <p:sldId id="378" r:id="rId12"/>
    <p:sldId id="264" r:id="rId13"/>
    <p:sldId id="381" r:id="rId14"/>
    <p:sldId id="369" r:id="rId15"/>
    <p:sldId id="370" r:id="rId16"/>
    <p:sldId id="371" r:id="rId17"/>
    <p:sldId id="372" r:id="rId18"/>
    <p:sldId id="262" r:id="rId19"/>
    <p:sldId id="373" r:id="rId20"/>
    <p:sldId id="374" r:id="rId21"/>
    <p:sldId id="375" r:id="rId22"/>
    <p:sldId id="376" r:id="rId23"/>
    <p:sldId id="377" r:id="rId24"/>
    <p:sldId id="379" r:id="rId25"/>
    <p:sldId id="380" r:id="rId26"/>
    <p:sldId id="383" r:id="rId27"/>
    <p:sldId id="384" r:id="rId28"/>
    <p:sldId id="385" r:id="rId29"/>
    <p:sldId id="386" r:id="rId30"/>
    <p:sldId id="387" r:id="rId31"/>
    <p:sldId id="388" r:id="rId32"/>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2E3B"/>
    <a:srgbClr val="B81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6824" autoAdjust="0"/>
  </p:normalViewPr>
  <p:slideViewPr>
    <p:cSldViewPr snapToGrid="0" showGuides="1">
      <p:cViewPr varScale="1">
        <p:scale>
          <a:sx n="110" d="100"/>
          <a:sy n="110" d="100"/>
        </p:scale>
        <p:origin x="203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3313" cy="341297"/>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5622594" y="0"/>
            <a:ext cx="4303313" cy="341297"/>
          </a:xfrm>
          <a:prstGeom prst="rect">
            <a:avLst/>
          </a:prstGeom>
        </p:spPr>
        <p:txBody>
          <a:bodyPr vert="horz" lIns="91440" tIns="45720" rIns="91440" bIns="45720" rtlCol="0"/>
          <a:lstStyle>
            <a:lvl1pPr algn="r">
              <a:defRPr sz="1200"/>
            </a:lvl1pPr>
          </a:lstStyle>
          <a:p>
            <a:fld id="{38D4351F-16CF-40B7-A189-3BA88E81ACE4}" type="datetimeFigureOut">
              <a:rPr lang="de-AT" smtClean="0"/>
              <a:t>15.09.2025</a:t>
            </a:fld>
            <a:endParaRPr lang="de-AT"/>
          </a:p>
        </p:txBody>
      </p:sp>
      <p:sp>
        <p:nvSpPr>
          <p:cNvPr id="4" name="Fußzeilenplatzhalter 3"/>
          <p:cNvSpPr>
            <a:spLocks noGrp="1"/>
          </p:cNvSpPr>
          <p:nvPr>
            <p:ph type="ftr" sz="quarter" idx="2"/>
          </p:nvPr>
        </p:nvSpPr>
        <p:spPr>
          <a:xfrm>
            <a:off x="0" y="6456378"/>
            <a:ext cx="4303313" cy="34129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5622594" y="6456378"/>
            <a:ext cx="4303313" cy="341297"/>
          </a:xfrm>
          <a:prstGeom prst="rect">
            <a:avLst/>
          </a:prstGeom>
        </p:spPr>
        <p:txBody>
          <a:bodyPr vert="horz" lIns="91440" tIns="45720" rIns="91440" bIns="45720" rtlCol="0" anchor="b"/>
          <a:lstStyle>
            <a:lvl1pPr algn="r">
              <a:defRPr sz="1200"/>
            </a:lvl1pPr>
          </a:lstStyle>
          <a:p>
            <a:fld id="{8124A1C1-4BD1-4208-B8D4-F637F68E1EE3}" type="slidenum">
              <a:rPr lang="de-AT" smtClean="0"/>
              <a:t>‹Nr.›</a:t>
            </a:fld>
            <a:endParaRPr lang="de-AT"/>
          </a:p>
        </p:txBody>
      </p:sp>
    </p:spTree>
    <p:extLst>
      <p:ext uri="{BB962C8B-B14F-4D97-AF65-F5344CB8AC3E}">
        <p14:creationId xmlns:p14="http://schemas.microsoft.com/office/powerpoint/2010/main" val="3012376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2231" cy="341065"/>
          </a:xfrm>
          <a:prstGeom prst="rect">
            <a:avLst/>
          </a:prstGeom>
        </p:spPr>
        <p:txBody>
          <a:bodyPr vert="horz" lIns="95570" tIns="47785" rIns="95570" bIns="47785" rtlCol="0"/>
          <a:lstStyle>
            <a:lvl1pPr algn="l">
              <a:defRPr sz="1200"/>
            </a:lvl1pPr>
          </a:lstStyle>
          <a:p>
            <a:endParaRPr lang="de-DE"/>
          </a:p>
        </p:txBody>
      </p:sp>
      <p:sp>
        <p:nvSpPr>
          <p:cNvPr id="3" name="Datumsplatzhalter 2"/>
          <p:cNvSpPr>
            <a:spLocks noGrp="1"/>
          </p:cNvSpPr>
          <p:nvPr>
            <p:ph type="dt" idx="1"/>
          </p:nvPr>
        </p:nvSpPr>
        <p:spPr>
          <a:xfrm>
            <a:off x="5623698" y="0"/>
            <a:ext cx="4302231" cy="341065"/>
          </a:xfrm>
          <a:prstGeom prst="rect">
            <a:avLst/>
          </a:prstGeom>
        </p:spPr>
        <p:txBody>
          <a:bodyPr vert="horz" lIns="95570" tIns="47785" rIns="95570" bIns="47785" rtlCol="0"/>
          <a:lstStyle>
            <a:lvl1pPr algn="r">
              <a:defRPr sz="1200"/>
            </a:lvl1pPr>
          </a:lstStyle>
          <a:p>
            <a:fld id="{E0B18F44-AEF4-4964-A600-BD9ADE5D1C73}" type="datetimeFigureOut">
              <a:rPr lang="de-DE" smtClean="0"/>
              <a:t>15.09.2025</a:t>
            </a:fld>
            <a:endParaRPr lang="de-DE"/>
          </a:p>
        </p:txBody>
      </p:sp>
      <p:sp>
        <p:nvSpPr>
          <p:cNvPr id="4" name="Folienbildplatzhalter 3"/>
          <p:cNvSpPr>
            <a:spLocks noGrp="1" noRot="1" noChangeAspect="1"/>
          </p:cNvSpPr>
          <p:nvPr>
            <p:ph type="sldImg" idx="2"/>
          </p:nvPr>
        </p:nvSpPr>
        <p:spPr>
          <a:xfrm>
            <a:off x="3433763" y="849313"/>
            <a:ext cx="3060700" cy="2295525"/>
          </a:xfrm>
          <a:prstGeom prst="rect">
            <a:avLst/>
          </a:prstGeom>
          <a:noFill/>
          <a:ln w="12700">
            <a:solidFill>
              <a:prstClr val="black"/>
            </a:solidFill>
          </a:ln>
        </p:spPr>
        <p:txBody>
          <a:bodyPr vert="horz" lIns="95570" tIns="47785" rIns="95570" bIns="47785" rtlCol="0" anchor="ctr"/>
          <a:lstStyle/>
          <a:p>
            <a:endParaRPr lang="de-DE"/>
          </a:p>
        </p:txBody>
      </p:sp>
      <p:sp>
        <p:nvSpPr>
          <p:cNvPr id="5" name="Notizenplatzhalter 4"/>
          <p:cNvSpPr>
            <a:spLocks noGrp="1"/>
          </p:cNvSpPr>
          <p:nvPr>
            <p:ph type="body" sz="quarter" idx="3"/>
          </p:nvPr>
        </p:nvSpPr>
        <p:spPr>
          <a:xfrm>
            <a:off x="992823" y="3271381"/>
            <a:ext cx="7942580" cy="2676585"/>
          </a:xfrm>
          <a:prstGeom prst="rect">
            <a:avLst/>
          </a:prstGeom>
        </p:spPr>
        <p:txBody>
          <a:bodyPr vert="horz" lIns="95570" tIns="47785" rIns="95570" bIns="47785"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56613"/>
            <a:ext cx="4302231" cy="341063"/>
          </a:xfrm>
          <a:prstGeom prst="rect">
            <a:avLst/>
          </a:prstGeom>
        </p:spPr>
        <p:txBody>
          <a:bodyPr vert="horz" lIns="95570" tIns="47785" rIns="95570" bIns="47785" rtlCol="0" anchor="b"/>
          <a:lstStyle>
            <a:lvl1pPr algn="l">
              <a:defRPr sz="1200"/>
            </a:lvl1pPr>
          </a:lstStyle>
          <a:p>
            <a:endParaRPr lang="de-DE"/>
          </a:p>
        </p:txBody>
      </p:sp>
      <p:sp>
        <p:nvSpPr>
          <p:cNvPr id="7" name="Foliennummernplatzhalter 6"/>
          <p:cNvSpPr>
            <a:spLocks noGrp="1"/>
          </p:cNvSpPr>
          <p:nvPr>
            <p:ph type="sldNum" sz="quarter" idx="5"/>
          </p:nvPr>
        </p:nvSpPr>
        <p:spPr>
          <a:xfrm>
            <a:off x="5623698" y="6456613"/>
            <a:ext cx="4302231" cy="341063"/>
          </a:xfrm>
          <a:prstGeom prst="rect">
            <a:avLst/>
          </a:prstGeom>
        </p:spPr>
        <p:txBody>
          <a:bodyPr vert="horz" lIns="95570" tIns="47785" rIns="95570" bIns="47785" rtlCol="0" anchor="b"/>
          <a:lstStyle>
            <a:lvl1pPr algn="r">
              <a:defRPr sz="1200"/>
            </a:lvl1pPr>
          </a:lstStyle>
          <a:p>
            <a:fld id="{E7A2A53F-FFEB-4CE1-A662-AC143E966A47}" type="slidenum">
              <a:rPr lang="de-DE" smtClean="0"/>
              <a:t>‹Nr.›</a:t>
            </a:fld>
            <a:endParaRPr lang="de-DE"/>
          </a:p>
        </p:txBody>
      </p:sp>
    </p:spTree>
    <p:extLst>
      <p:ext uri="{BB962C8B-B14F-4D97-AF65-F5344CB8AC3E}">
        <p14:creationId xmlns:p14="http://schemas.microsoft.com/office/powerpoint/2010/main" val="418631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s://www.glasmarte.at/de/" TargetMode="External"/><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Allgemein">
    <p:spTree>
      <p:nvGrpSpPr>
        <p:cNvPr id="1" name=""/>
        <p:cNvGrpSpPr/>
        <p:nvPr/>
      </p:nvGrpSpPr>
      <p:grpSpPr>
        <a:xfrm>
          <a:off x="0" y="0"/>
          <a:ext cx="0" cy="0"/>
          <a:chOff x="0" y="0"/>
          <a:chExt cx="0" cy="0"/>
        </a:xfrm>
      </p:grpSpPr>
      <p:sp>
        <p:nvSpPr>
          <p:cNvPr id="10" name="Rechteck 9"/>
          <p:cNvSpPr/>
          <p:nvPr userDrawn="1"/>
        </p:nvSpPr>
        <p:spPr>
          <a:xfrm>
            <a:off x="3131821" y="4864308"/>
            <a:ext cx="5641680" cy="1444878"/>
          </a:xfrm>
          <a:prstGeom prst="rect">
            <a:avLst/>
          </a:prstGeom>
          <a:solidFill>
            <a:srgbClr val="FFFFFF">
              <a:alpha val="60000"/>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11" name="Titel 1"/>
          <p:cNvSpPr>
            <a:spLocks noGrp="1"/>
          </p:cNvSpPr>
          <p:nvPr>
            <p:ph type="ctrTitle" hasCustomPrompt="1"/>
          </p:nvPr>
        </p:nvSpPr>
        <p:spPr>
          <a:xfrm>
            <a:off x="3375660" y="5149493"/>
            <a:ext cx="5251179" cy="308352"/>
          </a:xfrm>
          <a:prstGeom prst="rect">
            <a:avLst/>
          </a:prstGeom>
          <a:ln>
            <a:noFill/>
          </a:ln>
        </p:spPr>
        <p:txBody>
          <a:bodyPr anchor="t">
            <a:noAutofit/>
          </a:bodyPr>
          <a:lstStyle>
            <a:lvl1pPr algn="l">
              <a:defRPr sz="2500" baseline="0">
                <a:solidFill>
                  <a:srgbClr val="B81B2B"/>
                </a:solidFill>
                <a:latin typeface="Arial" panose="020B0604020202020204" pitchFamily="34" charset="0"/>
                <a:cs typeface="Arial" panose="020B0604020202020204" pitchFamily="34" charset="0"/>
              </a:defRPr>
            </a:lvl1pPr>
          </a:lstStyle>
          <a:p>
            <a:r>
              <a:rPr lang="de-DE" dirty="0"/>
              <a:t>ÜBERSCHRIFT (FOLIENTITEL) H1</a:t>
            </a:r>
          </a:p>
        </p:txBody>
      </p:sp>
      <p:sp>
        <p:nvSpPr>
          <p:cNvPr id="13" name="Titel 1"/>
          <p:cNvSpPr txBox="1">
            <a:spLocks/>
          </p:cNvSpPr>
          <p:nvPr userDrawn="1"/>
        </p:nvSpPr>
        <p:spPr>
          <a:xfrm>
            <a:off x="3375660" y="5227232"/>
            <a:ext cx="5251179" cy="701703"/>
          </a:xfrm>
          <a:prstGeom prst="rect">
            <a:avLst/>
          </a:prstGeom>
          <a:ln>
            <a:noFill/>
          </a:ln>
        </p:spPr>
        <p:txBody>
          <a:bodyPr anchor="b">
            <a:noAutofit/>
          </a:bodyPr>
          <a:lstStyle>
            <a:lvl1pPr algn="l" defTabSz="914400" rtl="0" eaLnBrk="1" latinLnBrk="0" hangingPunct="1">
              <a:lnSpc>
                <a:spcPct val="90000"/>
              </a:lnSpc>
              <a:spcBef>
                <a:spcPct val="0"/>
              </a:spcBef>
              <a:buNone/>
              <a:defRPr sz="2500" kern="1200" baseline="0">
                <a:solidFill>
                  <a:srgbClr val="B81B2B"/>
                </a:solidFill>
                <a:latin typeface="Arial" panose="020B0604020202020204" pitchFamily="34" charset="0"/>
                <a:ea typeface="+mj-ea"/>
                <a:cs typeface="Arial" panose="020B0604020202020204" pitchFamily="34" charset="0"/>
              </a:defRPr>
            </a:lvl1pPr>
          </a:lstStyle>
          <a:p>
            <a:endParaRPr lang="de-DE" dirty="0"/>
          </a:p>
        </p:txBody>
      </p:sp>
      <p:sp>
        <p:nvSpPr>
          <p:cNvPr id="18" name="Inhaltsplatzhalter 17"/>
          <p:cNvSpPr>
            <a:spLocks noGrp="1"/>
          </p:cNvSpPr>
          <p:nvPr>
            <p:ph sz="quarter" idx="10" hasCustomPrompt="1"/>
          </p:nvPr>
        </p:nvSpPr>
        <p:spPr>
          <a:xfrm>
            <a:off x="3375025" y="5620711"/>
            <a:ext cx="5251450" cy="315619"/>
          </a:xfrm>
          <a:prstGeom prst="rect">
            <a:avLst/>
          </a:prstGeom>
        </p:spPr>
        <p:txBody>
          <a:bodyPr/>
          <a:lstStyle>
            <a:lvl1pPr marL="0" indent="0">
              <a:buNone/>
              <a:defRPr sz="2500" baseline="0">
                <a:latin typeface="Arial" panose="020B0604020202020204" pitchFamily="34" charset="0"/>
                <a:cs typeface="Arial" panose="020B0604020202020204" pitchFamily="34" charset="0"/>
              </a:defRPr>
            </a:lvl1pPr>
          </a:lstStyle>
          <a:p>
            <a:pPr lvl="0"/>
            <a:r>
              <a:rPr lang="de-DE" dirty="0"/>
              <a:t>UNTERÜBERSCHRIFT │DATUM</a:t>
            </a:r>
          </a:p>
        </p:txBody>
      </p:sp>
    </p:spTree>
    <p:extLst>
      <p:ext uri="{BB962C8B-B14F-4D97-AF65-F5344CB8AC3E}">
        <p14:creationId xmlns:p14="http://schemas.microsoft.com/office/powerpoint/2010/main" val="201940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riftbeispiele">
    <p:spTree>
      <p:nvGrpSpPr>
        <p:cNvPr id="1" name=""/>
        <p:cNvGrpSpPr/>
        <p:nvPr/>
      </p:nvGrpSpPr>
      <p:grpSpPr>
        <a:xfrm>
          <a:off x="0" y="0"/>
          <a:ext cx="0" cy="0"/>
          <a:chOff x="0" y="0"/>
          <a:chExt cx="0" cy="0"/>
        </a:xfrm>
      </p:grpSpPr>
      <p:sp>
        <p:nvSpPr>
          <p:cNvPr id="7" name="Textfeld 6"/>
          <p:cNvSpPr txBox="1"/>
          <p:nvPr userDrawn="1"/>
        </p:nvSpPr>
        <p:spPr>
          <a:xfrm>
            <a:off x="260405" y="1727828"/>
            <a:ext cx="8623190" cy="1929759"/>
          </a:xfrm>
          <a:prstGeom prst="rect">
            <a:avLst/>
          </a:prstGeom>
          <a:noFill/>
        </p:spPr>
        <p:txBody>
          <a:bodyPr wrap="square" rtlCol="0">
            <a:spAutoFit/>
          </a:bodyPr>
          <a:lstStyle/>
          <a:p>
            <a:r>
              <a:rPr lang="de-DE" sz="1800" b="1" dirty="0">
                <a:solidFill>
                  <a:srgbClr val="222E3B"/>
                </a:solidFill>
                <a:latin typeface="Arial" panose="020B0604020202020204" pitchFamily="34" charset="0"/>
                <a:cs typeface="Arial" panose="020B0604020202020204" pitchFamily="34" charset="0"/>
              </a:rPr>
              <a:t>ZWISCHENÜBERSCHRIFT (DUNKTELGRAU,</a:t>
            </a:r>
            <a:r>
              <a:rPr lang="de-DE" sz="1800" b="1" baseline="0" dirty="0">
                <a:solidFill>
                  <a:srgbClr val="222E3B"/>
                </a:solidFill>
                <a:latin typeface="Arial" panose="020B0604020202020204" pitchFamily="34" charset="0"/>
                <a:cs typeface="Arial" panose="020B0604020202020204" pitchFamily="34" charset="0"/>
              </a:rPr>
              <a:t> 16 PT, ARIAL, GB)</a:t>
            </a:r>
          </a:p>
          <a:p>
            <a:r>
              <a:rPr lang="de-DE" sz="1800" b="0" i="0" kern="1200" dirty="0">
                <a:solidFill>
                  <a:srgbClr val="222E3B"/>
                </a:solidFill>
                <a:effectLst/>
                <a:latin typeface="Arial" panose="020B0604020202020204" pitchFamily="34" charset="0"/>
                <a:ea typeface="+mn-ea"/>
                <a:cs typeface="Arial" panose="020B0604020202020204" pitchFamily="34" charset="0"/>
              </a:rPr>
              <a:t>Fließtext (Dunkelgrau, 16pt. Arial):</a:t>
            </a:r>
            <a:r>
              <a:rPr lang="de-DE" sz="1800" b="0" i="0" kern="1200" baseline="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Lorem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ipsum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dolor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sit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amet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consectetuer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adipiscing</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elit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Aenean</a:t>
            </a:r>
            <a:r>
              <a:rPr lang="de-DE" sz="1800" b="0" i="0" kern="1200" dirty="0">
                <a:solidFill>
                  <a:srgbClr val="222E3B"/>
                </a:solidFill>
                <a:effectLst/>
                <a:latin typeface="Arial" panose="020B0604020202020204" pitchFamily="34" charset="0"/>
                <a:ea typeface="+mn-ea"/>
                <a:cs typeface="Arial" panose="020B0604020202020204" pitchFamily="34" charset="0"/>
              </a:rPr>
              <a:t> commodo </a:t>
            </a:r>
            <a:r>
              <a:rPr lang="de-DE" sz="1800" b="0" i="0" kern="1200" dirty="0" err="1">
                <a:solidFill>
                  <a:srgbClr val="222E3B"/>
                </a:solidFill>
                <a:effectLst/>
                <a:latin typeface="Arial" panose="020B0604020202020204" pitchFamily="34" charset="0"/>
                <a:ea typeface="+mn-ea"/>
                <a:cs typeface="Arial" panose="020B0604020202020204" pitchFamily="34" charset="0"/>
              </a:rPr>
              <a:t>ligula</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eget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dolor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Aenean</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massa</a:t>
            </a:r>
            <a:r>
              <a:rPr lang="de-DE" sz="1800" b="0" i="0" kern="1200" dirty="0">
                <a:solidFill>
                  <a:srgbClr val="222E3B"/>
                </a:solidFill>
                <a:effectLst/>
                <a:latin typeface="Arial" panose="020B0604020202020204" pitchFamily="34" charset="0"/>
                <a:ea typeface="+mn-ea"/>
                <a:cs typeface="Arial" panose="020B0604020202020204" pitchFamily="34" charset="0"/>
              </a:rPr>
              <a:t>. Cum </a:t>
            </a:r>
            <a:r>
              <a:rPr lang="de-DE" sz="1800" b="0" i="0" kern="1200" dirty="0" err="1">
                <a:solidFill>
                  <a:srgbClr val="222E3B"/>
                </a:solidFill>
                <a:effectLst/>
                <a:latin typeface="Arial" panose="020B0604020202020204" pitchFamily="34" charset="0"/>
                <a:ea typeface="+mn-ea"/>
                <a:cs typeface="Arial" panose="020B0604020202020204" pitchFamily="34" charset="0"/>
              </a:rPr>
              <a:t>sociis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natoque</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penatibus</a:t>
            </a:r>
            <a:r>
              <a:rPr lang="de-DE" sz="1800" b="0" i="0" kern="1200" dirty="0">
                <a:solidFill>
                  <a:srgbClr val="222E3B"/>
                </a:solidFill>
                <a:effectLst/>
                <a:latin typeface="Arial" panose="020B0604020202020204" pitchFamily="34" charset="0"/>
                <a:ea typeface="+mn-ea"/>
                <a:cs typeface="Arial" panose="020B0604020202020204" pitchFamily="34" charset="0"/>
              </a:rPr>
              <a:t> et </a:t>
            </a:r>
            <a:r>
              <a:rPr lang="de-DE" sz="1800" b="0" i="0" kern="1200" dirty="0" err="1">
                <a:solidFill>
                  <a:srgbClr val="222E3B"/>
                </a:solidFill>
                <a:effectLst/>
                <a:latin typeface="Arial" panose="020B0604020202020204" pitchFamily="34" charset="0"/>
                <a:ea typeface="+mn-ea"/>
                <a:cs typeface="Arial" panose="020B0604020202020204" pitchFamily="34" charset="0"/>
              </a:rPr>
              <a:t>magnis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parturient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montes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nascetur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ridiculus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mus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Donec</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quam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felis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ultricies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nec</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pellentesque</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eu</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pretium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quis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sem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a:solidFill>
                  <a:srgbClr val="B81B2B"/>
                </a:solidFill>
                <a:effectLst/>
                <a:latin typeface="Arial" panose="020B0604020202020204" pitchFamily="34" charset="0"/>
                <a:ea typeface="+mn-ea"/>
                <a:cs typeface="Arial" panose="020B0604020202020204" pitchFamily="34" charset="0"/>
              </a:rPr>
              <a:t>Heraushebungen,</a:t>
            </a:r>
            <a:r>
              <a:rPr lang="de-DE" sz="1800" b="0" i="0" kern="1200" baseline="0" dirty="0">
                <a:solidFill>
                  <a:srgbClr val="B81B2B"/>
                </a:solidFill>
                <a:effectLst/>
                <a:latin typeface="Arial" panose="020B0604020202020204" pitchFamily="34" charset="0"/>
                <a:ea typeface="+mn-ea"/>
                <a:cs typeface="Arial" panose="020B0604020202020204" pitchFamily="34" charset="0"/>
              </a:rPr>
              <a:t> Verlinkungen etc.</a:t>
            </a:r>
            <a:endParaRPr lang="de-DE" sz="1800" dirty="0">
              <a:solidFill>
                <a:srgbClr val="B81B2B"/>
              </a:solidFill>
              <a:latin typeface="Arial" panose="020B0604020202020204" pitchFamily="34" charset="0"/>
              <a:cs typeface="Arial" panose="020B0604020202020204" pitchFamily="34" charset="0"/>
            </a:endParaRPr>
          </a:p>
        </p:txBody>
      </p:sp>
      <p:sp>
        <p:nvSpPr>
          <p:cNvPr id="8" name="Textfeld 7"/>
          <p:cNvSpPr txBox="1"/>
          <p:nvPr userDrawn="1"/>
        </p:nvSpPr>
        <p:spPr>
          <a:xfrm>
            <a:off x="260405" y="4033830"/>
            <a:ext cx="8623190" cy="1077218"/>
          </a:xfrm>
          <a:prstGeom prst="rect">
            <a:avLst/>
          </a:prstGeom>
          <a:noFill/>
        </p:spPr>
        <p:txBody>
          <a:bodyPr wrap="square" rtlCol="0">
            <a:spAutoFit/>
          </a:bodyPr>
          <a:lstStyle/>
          <a:p>
            <a:r>
              <a:rPr lang="de-DE" sz="1600" b="1" dirty="0">
                <a:solidFill>
                  <a:srgbClr val="222E3B"/>
                </a:solidFill>
                <a:latin typeface="Arial" panose="020B0604020202020204" pitchFamily="34" charset="0"/>
                <a:cs typeface="Arial" panose="020B0604020202020204" pitchFamily="34" charset="0"/>
              </a:rPr>
              <a:t>AUZÄHLUNGEN </a:t>
            </a:r>
          </a:p>
          <a:p>
            <a:pPr marL="179388"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Zweite Ebene</a:t>
            </a:r>
          </a:p>
          <a:p>
            <a:pPr marL="449263" lvl="2"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Dritte Ebene</a:t>
            </a:r>
          </a:p>
          <a:p>
            <a:pPr marL="630238" lvl="3"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Vierte Ebene</a:t>
            </a:r>
          </a:p>
        </p:txBody>
      </p:sp>
      <p:sp>
        <p:nvSpPr>
          <p:cNvPr id="4" name="Titel 1"/>
          <p:cNvSpPr>
            <a:spLocks noGrp="1"/>
          </p:cNvSpPr>
          <p:nvPr>
            <p:ph type="ctrTitle" hasCustomPrompt="1"/>
          </p:nvPr>
        </p:nvSpPr>
        <p:spPr>
          <a:xfrm>
            <a:off x="260405" y="138260"/>
            <a:ext cx="6463780" cy="701703"/>
          </a:xfrm>
          <a:prstGeom prst="rect">
            <a:avLst/>
          </a:prstGeom>
          <a:ln>
            <a:solidFill>
              <a:schemeClr val="bg1"/>
            </a:solidFill>
          </a:ln>
        </p:spPr>
        <p:txBody>
          <a:bodyPr anchor="b">
            <a:noAutofit/>
          </a:bodyPr>
          <a:lstStyle>
            <a:lvl1pPr algn="l">
              <a:defRPr sz="2000" baseline="0">
                <a:solidFill>
                  <a:srgbClr val="B81B2B"/>
                </a:solidFill>
                <a:latin typeface="Arial" panose="020B0604020202020204" pitchFamily="34" charset="0"/>
                <a:cs typeface="Arial" panose="020B0604020202020204" pitchFamily="34" charset="0"/>
              </a:defRPr>
            </a:lvl1pPr>
          </a:lstStyle>
          <a:p>
            <a:r>
              <a:rPr lang="de-DE" dirty="0"/>
              <a:t>ÜBERSCHRIFT (FOLIENTITEL) H1</a:t>
            </a:r>
          </a:p>
        </p:txBody>
      </p:sp>
      <p:sp>
        <p:nvSpPr>
          <p:cNvPr id="5" name="Textfeld 4"/>
          <p:cNvSpPr txBox="1"/>
          <p:nvPr userDrawn="1"/>
        </p:nvSpPr>
        <p:spPr>
          <a:xfrm>
            <a:off x="260405" y="839963"/>
            <a:ext cx="6463780" cy="400110"/>
          </a:xfrm>
          <a:prstGeom prst="rect">
            <a:avLst/>
          </a:prstGeom>
          <a:noFill/>
        </p:spPr>
        <p:txBody>
          <a:bodyPr wrap="square" rtlCol="0">
            <a:spAutoFit/>
          </a:bodyPr>
          <a:lstStyle/>
          <a:p>
            <a:r>
              <a:rPr lang="de-DE" sz="2000" dirty="0">
                <a:solidFill>
                  <a:srgbClr val="222E3B"/>
                </a:solidFill>
                <a:latin typeface="Arial" panose="020B0604020202020204" pitchFamily="34" charset="0"/>
                <a:cs typeface="Arial" panose="020B0604020202020204" pitchFamily="34" charset="0"/>
              </a:rPr>
              <a:t>UNTERÜBERSCHRIFT  (FOLIENUNTERTITEL)</a:t>
            </a:r>
            <a:r>
              <a:rPr lang="de-DE" sz="2000" baseline="0" dirty="0">
                <a:solidFill>
                  <a:srgbClr val="222E3B"/>
                </a:solidFill>
                <a:latin typeface="Arial" panose="020B0604020202020204" pitchFamily="34" charset="0"/>
                <a:cs typeface="Arial" panose="020B0604020202020204" pitchFamily="34" charset="0"/>
              </a:rPr>
              <a:t> </a:t>
            </a:r>
            <a:r>
              <a:rPr lang="de-DE" sz="2000" dirty="0">
                <a:solidFill>
                  <a:srgbClr val="222E3B"/>
                </a:solidFill>
                <a:latin typeface="Arial" panose="020B0604020202020204" pitchFamily="34" charset="0"/>
                <a:cs typeface="Arial" panose="020B0604020202020204" pitchFamily="34" charset="0"/>
              </a:rPr>
              <a:t>H2</a:t>
            </a:r>
          </a:p>
        </p:txBody>
      </p:sp>
    </p:spTree>
    <p:extLst>
      <p:ext uri="{BB962C8B-B14F-4D97-AF65-F5344CB8AC3E}">
        <p14:creationId xmlns:p14="http://schemas.microsoft.com/office/powerpoint/2010/main" val="406872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025067" y="2893665"/>
            <a:ext cx="5390984" cy="701703"/>
          </a:xfrm>
          <a:prstGeom prst="rect">
            <a:avLst/>
          </a:prstGeom>
        </p:spPr>
        <p:txBody>
          <a:bodyPr anchor="b">
            <a:noAutofit/>
          </a:bodyPr>
          <a:lstStyle>
            <a:lvl1pPr algn="l">
              <a:defRPr sz="3000" baseline="0">
                <a:solidFill>
                  <a:srgbClr val="B81B2B"/>
                </a:solidFill>
                <a:latin typeface="Arial" panose="020B0604020202020204" pitchFamily="34" charset="0"/>
                <a:cs typeface="Arial" panose="020B0604020202020204" pitchFamily="34" charset="0"/>
              </a:defRPr>
            </a:lvl1pPr>
          </a:lstStyle>
          <a:p>
            <a:r>
              <a:rPr lang="de-DE" dirty="0"/>
              <a:t>ÜBERSCHRIFT (FOLIENTITEL) H1</a:t>
            </a:r>
          </a:p>
        </p:txBody>
      </p:sp>
      <p:sp>
        <p:nvSpPr>
          <p:cNvPr id="7" name="Textplatzhalter 6"/>
          <p:cNvSpPr>
            <a:spLocks noGrp="1"/>
          </p:cNvSpPr>
          <p:nvPr>
            <p:ph type="body" sz="quarter" idx="10" hasCustomPrompt="1"/>
          </p:nvPr>
        </p:nvSpPr>
        <p:spPr>
          <a:xfrm>
            <a:off x="3025068" y="3618387"/>
            <a:ext cx="5390984" cy="936625"/>
          </a:xfrm>
          <a:prstGeom prst="rect">
            <a:avLst/>
          </a:prstGeom>
        </p:spPr>
        <p:txBody>
          <a:bodyPr/>
          <a:lstStyle>
            <a:lvl1pPr marL="0" indent="0">
              <a:buNone/>
              <a:defRPr sz="3000" baseline="0">
                <a:solidFill>
                  <a:srgbClr val="222E3B"/>
                </a:solidFill>
                <a:latin typeface="Arial" panose="020B0604020202020204" pitchFamily="34" charset="0"/>
                <a:cs typeface="Arial" panose="020B0604020202020204" pitchFamily="34" charset="0"/>
              </a:defRPr>
            </a:lvl1pPr>
          </a:lstStyle>
          <a:p>
            <a:pPr lvl="0"/>
            <a:r>
              <a:rPr lang="de-DE" dirty="0"/>
              <a:t>UNTERÜBERSCHRIFT (FOLIENTITEL) H1 </a:t>
            </a:r>
          </a:p>
        </p:txBody>
      </p:sp>
    </p:spTree>
    <p:extLst>
      <p:ext uri="{BB962C8B-B14F-4D97-AF65-F5344CB8AC3E}">
        <p14:creationId xmlns:p14="http://schemas.microsoft.com/office/powerpoint/2010/main" val="19636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lie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2550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hriftbeispiele">
    <p:spTree>
      <p:nvGrpSpPr>
        <p:cNvPr id="1" name=""/>
        <p:cNvGrpSpPr/>
        <p:nvPr/>
      </p:nvGrpSpPr>
      <p:grpSpPr>
        <a:xfrm>
          <a:off x="0" y="0"/>
          <a:ext cx="0" cy="0"/>
          <a:chOff x="0" y="0"/>
          <a:chExt cx="0" cy="0"/>
        </a:xfrm>
      </p:grpSpPr>
      <p:sp>
        <p:nvSpPr>
          <p:cNvPr id="7" name="Textfeld 6"/>
          <p:cNvSpPr txBox="1"/>
          <p:nvPr userDrawn="1"/>
        </p:nvSpPr>
        <p:spPr>
          <a:xfrm>
            <a:off x="260405" y="1727828"/>
            <a:ext cx="8623190" cy="1929759"/>
          </a:xfrm>
          <a:prstGeom prst="rect">
            <a:avLst/>
          </a:prstGeom>
          <a:noFill/>
        </p:spPr>
        <p:txBody>
          <a:bodyPr wrap="square" rtlCol="0">
            <a:spAutoFit/>
          </a:bodyPr>
          <a:lstStyle/>
          <a:p>
            <a:r>
              <a:rPr lang="de-DE" sz="1800" b="1" dirty="0">
                <a:solidFill>
                  <a:srgbClr val="222E3B"/>
                </a:solidFill>
                <a:latin typeface="Arial" panose="020B0604020202020204" pitchFamily="34" charset="0"/>
                <a:cs typeface="Arial" panose="020B0604020202020204" pitchFamily="34" charset="0"/>
              </a:rPr>
              <a:t>ZWISCHENÜBERSCHRIFT (DUNKTELGRAU,</a:t>
            </a:r>
            <a:r>
              <a:rPr lang="de-DE" sz="1800" b="1" baseline="0" dirty="0">
                <a:solidFill>
                  <a:srgbClr val="222E3B"/>
                </a:solidFill>
                <a:latin typeface="Arial" panose="020B0604020202020204" pitchFamily="34" charset="0"/>
                <a:cs typeface="Arial" panose="020B0604020202020204" pitchFamily="34" charset="0"/>
              </a:rPr>
              <a:t> 16 PT, ARIAL, GB)</a:t>
            </a:r>
          </a:p>
          <a:p>
            <a:r>
              <a:rPr lang="de-DE" sz="1800" b="0" i="0" kern="1200" dirty="0">
                <a:solidFill>
                  <a:srgbClr val="222E3B"/>
                </a:solidFill>
                <a:effectLst/>
                <a:latin typeface="Arial" panose="020B0604020202020204" pitchFamily="34" charset="0"/>
                <a:ea typeface="+mn-ea"/>
                <a:cs typeface="Arial" panose="020B0604020202020204" pitchFamily="34" charset="0"/>
              </a:rPr>
              <a:t>Fließtext (Dunkelgrau, 16pt. Arial):</a:t>
            </a:r>
            <a:r>
              <a:rPr lang="de-DE" sz="1800" b="0" i="0" kern="1200" baseline="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Lorem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ipsum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dolor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sit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amet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consectetuer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adipiscing</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elit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Aenean</a:t>
            </a:r>
            <a:r>
              <a:rPr lang="de-DE" sz="1800" b="0" i="0" kern="1200" dirty="0">
                <a:solidFill>
                  <a:srgbClr val="222E3B"/>
                </a:solidFill>
                <a:effectLst/>
                <a:latin typeface="Arial" panose="020B0604020202020204" pitchFamily="34" charset="0"/>
                <a:ea typeface="+mn-ea"/>
                <a:cs typeface="Arial" panose="020B0604020202020204" pitchFamily="34" charset="0"/>
              </a:rPr>
              <a:t> commodo </a:t>
            </a:r>
            <a:r>
              <a:rPr lang="de-DE" sz="1800" b="0" i="0" kern="1200" dirty="0" err="1">
                <a:solidFill>
                  <a:srgbClr val="222E3B"/>
                </a:solidFill>
                <a:effectLst/>
                <a:latin typeface="Arial" panose="020B0604020202020204" pitchFamily="34" charset="0"/>
                <a:ea typeface="+mn-ea"/>
                <a:cs typeface="Arial" panose="020B0604020202020204" pitchFamily="34" charset="0"/>
              </a:rPr>
              <a:t>ligula</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eget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dolor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Aenean</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massa</a:t>
            </a:r>
            <a:r>
              <a:rPr lang="de-DE" sz="1800" b="0" i="0" kern="1200" dirty="0">
                <a:solidFill>
                  <a:srgbClr val="222E3B"/>
                </a:solidFill>
                <a:effectLst/>
                <a:latin typeface="Arial" panose="020B0604020202020204" pitchFamily="34" charset="0"/>
                <a:ea typeface="+mn-ea"/>
                <a:cs typeface="Arial" panose="020B0604020202020204" pitchFamily="34" charset="0"/>
              </a:rPr>
              <a:t>. Cum </a:t>
            </a:r>
            <a:r>
              <a:rPr lang="de-DE" sz="1800" b="0" i="0" kern="1200" dirty="0" err="1">
                <a:solidFill>
                  <a:srgbClr val="222E3B"/>
                </a:solidFill>
                <a:effectLst/>
                <a:latin typeface="Arial" panose="020B0604020202020204" pitchFamily="34" charset="0"/>
                <a:ea typeface="+mn-ea"/>
                <a:cs typeface="Arial" panose="020B0604020202020204" pitchFamily="34" charset="0"/>
              </a:rPr>
              <a:t>sociis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natoque</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penatibus</a:t>
            </a:r>
            <a:r>
              <a:rPr lang="de-DE" sz="1800" b="0" i="0" kern="1200" dirty="0">
                <a:solidFill>
                  <a:srgbClr val="222E3B"/>
                </a:solidFill>
                <a:effectLst/>
                <a:latin typeface="Arial" panose="020B0604020202020204" pitchFamily="34" charset="0"/>
                <a:ea typeface="+mn-ea"/>
                <a:cs typeface="Arial" panose="020B0604020202020204" pitchFamily="34" charset="0"/>
              </a:rPr>
              <a:t> et </a:t>
            </a:r>
            <a:r>
              <a:rPr lang="de-DE" sz="1800" b="0" i="0" kern="1200" dirty="0" err="1">
                <a:solidFill>
                  <a:srgbClr val="222E3B"/>
                </a:solidFill>
                <a:effectLst/>
                <a:latin typeface="Arial" panose="020B0604020202020204" pitchFamily="34" charset="0"/>
                <a:ea typeface="+mn-ea"/>
                <a:cs typeface="Arial" panose="020B0604020202020204" pitchFamily="34" charset="0"/>
              </a:rPr>
              <a:t>magnis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parturient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montes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nascetur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ridiculus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mus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Donec</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quam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felis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ultricies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nec</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pellentesque</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eu</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pretium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quis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sem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a:solidFill>
                  <a:srgbClr val="B81B2B"/>
                </a:solidFill>
                <a:effectLst/>
                <a:latin typeface="Arial" panose="020B0604020202020204" pitchFamily="34" charset="0"/>
                <a:ea typeface="+mn-ea"/>
                <a:cs typeface="Arial" panose="020B0604020202020204" pitchFamily="34" charset="0"/>
              </a:rPr>
              <a:t>Heraushebungen,</a:t>
            </a:r>
            <a:r>
              <a:rPr lang="de-DE" sz="1800" b="0" i="0" kern="1200" baseline="0" dirty="0">
                <a:solidFill>
                  <a:srgbClr val="B81B2B"/>
                </a:solidFill>
                <a:effectLst/>
                <a:latin typeface="Arial" panose="020B0604020202020204" pitchFamily="34" charset="0"/>
                <a:ea typeface="+mn-ea"/>
                <a:cs typeface="Arial" panose="020B0604020202020204" pitchFamily="34" charset="0"/>
              </a:rPr>
              <a:t> Verlinkungen etc.</a:t>
            </a:r>
            <a:endParaRPr lang="de-DE" sz="1800" dirty="0">
              <a:solidFill>
                <a:srgbClr val="B81B2B"/>
              </a:solidFill>
              <a:latin typeface="Arial" panose="020B0604020202020204" pitchFamily="34" charset="0"/>
              <a:cs typeface="Arial" panose="020B0604020202020204" pitchFamily="34" charset="0"/>
            </a:endParaRPr>
          </a:p>
        </p:txBody>
      </p:sp>
      <p:sp>
        <p:nvSpPr>
          <p:cNvPr id="8" name="Textfeld 7"/>
          <p:cNvSpPr txBox="1"/>
          <p:nvPr userDrawn="1"/>
        </p:nvSpPr>
        <p:spPr>
          <a:xfrm>
            <a:off x="260405" y="4033830"/>
            <a:ext cx="8623190" cy="1077218"/>
          </a:xfrm>
          <a:prstGeom prst="rect">
            <a:avLst/>
          </a:prstGeom>
          <a:noFill/>
        </p:spPr>
        <p:txBody>
          <a:bodyPr wrap="square" rtlCol="0">
            <a:spAutoFit/>
          </a:bodyPr>
          <a:lstStyle/>
          <a:p>
            <a:r>
              <a:rPr lang="de-DE" sz="1600" b="1" dirty="0">
                <a:solidFill>
                  <a:srgbClr val="222E3B"/>
                </a:solidFill>
                <a:latin typeface="Arial" panose="020B0604020202020204" pitchFamily="34" charset="0"/>
                <a:cs typeface="Arial" panose="020B0604020202020204" pitchFamily="34" charset="0"/>
              </a:rPr>
              <a:t>AUZÄHLUNGEN </a:t>
            </a:r>
          </a:p>
          <a:p>
            <a:pPr marL="179388"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Zweite Ebene</a:t>
            </a:r>
          </a:p>
          <a:p>
            <a:pPr marL="449263" lvl="2"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Dritte Ebene</a:t>
            </a:r>
          </a:p>
          <a:p>
            <a:pPr marL="630238" lvl="3"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Vierte Ebene</a:t>
            </a:r>
          </a:p>
        </p:txBody>
      </p:sp>
      <p:sp>
        <p:nvSpPr>
          <p:cNvPr id="4" name="Titel 1"/>
          <p:cNvSpPr>
            <a:spLocks noGrp="1"/>
          </p:cNvSpPr>
          <p:nvPr>
            <p:ph type="ctrTitle" hasCustomPrompt="1"/>
          </p:nvPr>
        </p:nvSpPr>
        <p:spPr>
          <a:xfrm>
            <a:off x="260405" y="138260"/>
            <a:ext cx="6463780" cy="701703"/>
          </a:xfrm>
          <a:prstGeom prst="rect">
            <a:avLst/>
          </a:prstGeom>
          <a:ln>
            <a:solidFill>
              <a:schemeClr val="bg1"/>
            </a:solidFill>
          </a:ln>
        </p:spPr>
        <p:txBody>
          <a:bodyPr anchor="b">
            <a:noAutofit/>
          </a:bodyPr>
          <a:lstStyle>
            <a:lvl1pPr algn="l">
              <a:defRPr sz="2000" baseline="0">
                <a:solidFill>
                  <a:srgbClr val="B81B2B"/>
                </a:solidFill>
                <a:latin typeface="Arial" panose="020B0604020202020204" pitchFamily="34" charset="0"/>
                <a:cs typeface="Arial" panose="020B0604020202020204" pitchFamily="34" charset="0"/>
              </a:defRPr>
            </a:lvl1pPr>
          </a:lstStyle>
          <a:p>
            <a:r>
              <a:rPr lang="de-DE" dirty="0"/>
              <a:t>ÜBERSCHRIFT (FOLIENTITEL) H1</a:t>
            </a:r>
          </a:p>
        </p:txBody>
      </p:sp>
      <p:sp>
        <p:nvSpPr>
          <p:cNvPr id="5" name="Textfeld 4"/>
          <p:cNvSpPr txBox="1"/>
          <p:nvPr userDrawn="1"/>
        </p:nvSpPr>
        <p:spPr>
          <a:xfrm>
            <a:off x="260405" y="839963"/>
            <a:ext cx="6463780" cy="400110"/>
          </a:xfrm>
          <a:prstGeom prst="rect">
            <a:avLst/>
          </a:prstGeom>
          <a:noFill/>
        </p:spPr>
        <p:txBody>
          <a:bodyPr wrap="square" rtlCol="0">
            <a:spAutoFit/>
          </a:bodyPr>
          <a:lstStyle/>
          <a:p>
            <a:r>
              <a:rPr lang="de-DE" sz="2000" dirty="0">
                <a:solidFill>
                  <a:srgbClr val="222E3B"/>
                </a:solidFill>
                <a:latin typeface="Arial" panose="020B0604020202020204" pitchFamily="34" charset="0"/>
                <a:cs typeface="Arial" panose="020B0604020202020204" pitchFamily="34" charset="0"/>
              </a:rPr>
              <a:t>UNTERÜBERSCHRIFT  (FOLIENUNTERTITEL)</a:t>
            </a:r>
            <a:r>
              <a:rPr lang="de-DE" sz="2000" baseline="0" dirty="0">
                <a:solidFill>
                  <a:srgbClr val="222E3B"/>
                </a:solidFill>
                <a:latin typeface="Arial" panose="020B0604020202020204" pitchFamily="34" charset="0"/>
                <a:cs typeface="Arial" panose="020B0604020202020204" pitchFamily="34" charset="0"/>
              </a:rPr>
              <a:t> </a:t>
            </a:r>
            <a:r>
              <a:rPr lang="de-DE" sz="2000" dirty="0">
                <a:solidFill>
                  <a:srgbClr val="222E3B"/>
                </a:solidFill>
                <a:latin typeface="Arial" panose="020B0604020202020204" pitchFamily="34" charset="0"/>
                <a:cs typeface="Arial" panose="020B0604020202020204" pitchFamily="34" charset="0"/>
              </a:rPr>
              <a:t>H2</a:t>
            </a:r>
          </a:p>
        </p:txBody>
      </p:sp>
    </p:spTree>
    <p:extLst>
      <p:ext uri="{BB962C8B-B14F-4D97-AF65-F5344CB8AC3E}">
        <p14:creationId xmlns:p14="http://schemas.microsoft.com/office/powerpoint/2010/main" val="36294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025067" y="2893665"/>
            <a:ext cx="5390984" cy="701703"/>
          </a:xfrm>
          <a:prstGeom prst="rect">
            <a:avLst/>
          </a:prstGeom>
        </p:spPr>
        <p:txBody>
          <a:bodyPr anchor="b">
            <a:noAutofit/>
          </a:bodyPr>
          <a:lstStyle>
            <a:lvl1pPr algn="l">
              <a:defRPr sz="3000" baseline="0">
                <a:solidFill>
                  <a:srgbClr val="B81B2B"/>
                </a:solidFill>
                <a:latin typeface="Arial" panose="020B0604020202020204" pitchFamily="34" charset="0"/>
                <a:cs typeface="Arial" panose="020B0604020202020204" pitchFamily="34" charset="0"/>
              </a:defRPr>
            </a:lvl1pPr>
          </a:lstStyle>
          <a:p>
            <a:r>
              <a:rPr lang="de-DE" dirty="0"/>
              <a:t>ÜBERSCHRIFT (FOLIENTITEL) H1</a:t>
            </a:r>
          </a:p>
        </p:txBody>
      </p:sp>
      <p:sp>
        <p:nvSpPr>
          <p:cNvPr id="7" name="Textplatzhalter 6"/>
          <p:cNvSpPr>
            <a:spLocks noGrp="1"/>
          </p:cNvSpPr>
          <p:nvPr>
            <p:ph type="body" sz="quarter" idx="10" hasCustomPrompt="1"/>
          </p:nvPr>
        </p:nvSpPr>
        <p:spPr>
          <a:xfrm>
            <a:off x="3025068" y="3618387"/>
            <a:ext cx="5390984" cy="936625"/>
          </a:xfrm>
          <a:prstGeom prst="rect">
            <a:avLst/>
          </a:prstGeom>
        </p:spPr>
        <p:txBody>
          <a:bodyPr/>
          <a:lstStyle>
            <a:lvl1pPr marL="0" indent="0">
              <a:buNone/>
              <a:defRPr sz="3000" baseline="0">
                <a:solidFill>
                  <a:srgbClr val="222E3B"/>
                </a:solidFill>
                <a:latin typeface="Arial" panose="020B0604020202020204" pitchFamily="34" charset="0"/>
                <a:cs typeface="Arial" panose="020B0604020202020204" pitchFamily="34" charset="0"/>
              </a:defRPr>
            </a:lvl1pPr>
          </a:lstStyle>
          <a:p>
            <a:pPr lvl="0"/>
            <a:r>
              <a:rPr lang="de-DE" dirty="0"/>
              <a:t>UNTERÜBERSCHRIFT (FOLIENTITEL) H1 </a:t>
            </a:r>
          </a:p>
        </p:txBody>
      </p:sp>
    </p:spTree>
    <p:extLst>
      <p:ext uri="{BB962C8B-B14F-4D97-AF65-F5344CB8AC3E}">
        <p14:creationId xmlns:p14="http://schemas.microsoft.com/office/powerpoint/2010/main" val="2898178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lie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1237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riftbeispiele">
    <p:spTree>
      <p:nvGrpSpPr>
        <p:cNvPr id="1" name=""/>
        <p:cNvGrpSpPr/>
        <p:nvPr/>
      </p:nvGrpSpPr>
      <p:grpSpPr>
        <a:xfrm>
          <a:off x="0" y="0"/>
          <a:ext cx="0" cy="0"/>
          <a:chOff x="0" y="0"/>
          <a:chExt cx="0" cy="0"/>
        </a:xfrm>
      </p:grpSpPr>
      <p:sp>
        <p:nvSpPr>
          <p:cNvPr id="7" name="Textfeld 6"/>
          <p:cNvSpPr txBox="1"/>
          <p:nvPr userDrawn="1"/>
        </p:nvSpPr>
        <p:spPr>
          <a:xfrm>
            <a:off x="260405" y="1727828"/>
            <a:ext cx="8623190" cy="1929759"/>
          </a:xfrm>
          <a:prstGeom prst="rect">
            <a:avLst/>
          </a:prstGeom>
          <a:noFill/>
        </p:spPr>
        <p:txBody>
          <a:bodyPr wrap="square" rtlCol="0">
            <a:spAutoFit/>
          </a:bodyPr>
          <a:lstStyle/>
          <a:p>
            <a:r>
              <a:rPr lang="de-DE" sz="1800" b="1" dirty="0">
                <a:solidFill>
                  <a:srgbClr val="222E3B"/>
                </a:solidFill>
                <a:latin typeface="Arial" panose="020B0604020202020204" pitchFamily="34" charset="0"/>
                <a:cs typeface="Arial" panose="020B0604020202020204" pitchFamily="34" charset="0"/>
              </a:rPr>
              <a:t>ZWISCHENÜBERSCHRIFT (DUNKTELGRAU,</a:t>
            </a:r>
            <a:r>
              <a:rPr lang="de-DE" sz="1800" b="1" baseline="0" dirty="0">
                <a:solidFill>
                  <a:srgbClr val="222E3B"/>
                </a:solidFill>
                <a:latin typeface="Arial" panose="020B0604020202020204" pitchFamily="34" charset="0"/>
                <a:cs typeface="Arial" panose="020B0604020202020204" pitchFamily="34" charset="0"/>
              </a:rPr>
              <a:t> 16 PT, ARIAL, GB)</a:t>
            </a:r>
          </a:p>
          <a:p>
            <a:r>
              <a:rPr lang="de-DE" sz="1800" b="0" i="0" kern="1200" dirty="0">
                <a:solidFill>
                  <a:srgbClr val="222E3B"/>
                </a:solidFill>
                <a:effectLst/>
                <a:latin typeface="Arial" panose="020B0604020202020204" pitchFamily="34" charset="0"/>
                <a:ea typeface="+mn-ea"/>
                <a:cs typeface="Arial" panose="020B0604020202020204" pitchFamily="34" charset="0"/>
              </a:rPr>
              <a:t>Fließtext (Dunkelgrau, 16pt. Arial):</a:t>
            </a:r>
            <a:r>
              <a:rPr lang="de-DE" sz="1800" b="0" i="0" kern="1200" baseline="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Lorem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ipsum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dolor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sit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amet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consectetuer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adipiscing</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elit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Aenean</a:t>
            </a:r>
            <a:r>
              <a:rPr lang="de-DE" sz="1800" b="0" i="0" kern="1200" dirty="0">
                <a:solidFill>
                  <a:srgbClr val="222E3B"/>
                </a:solidFill>
                <a:effectLst/>
                <a:latin typeface="Arial" panose="020B0604020202020204" pitchFamily="34" charset="0"/>
                <a:ea typeface="+mn-ea"/>
                <a:cs typeface="Arial" panose="020B0604020202020204" pitchFamily="34" charset="0"/>
              </a:rPr>
              <a:t> commodo </a:t>
            </a:r>
            <a:r>
              <a:rPr lang="de-DE" sz="1800" b="0" i="0" kern="1200" dirty="0" err="1">
                <a:solidFill>
                  <a:srgbClr val="222E3B"/>
                </a:solidFill>
                <a:effectLst/>
                <a:latin typeface="Arial" panose="020B0604020202020204" pitchFamily="34" charset="0"/>
                <a:ea typeface="+mn-ea"/>
                <a:cs typeface="Arial" panose="020B0604020202020204" pitchFamily="34" charset="0"/>
              </a:rPr>
              <a:t>ligula</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eget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dolor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Aenean</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massa</a:t>
            </a:r>
            <a:r>
              <a:rPr lang="de-DE" sz="1800" b="0" i="0" kern="1200" dirty="0">
                <a:solidFill>
                  <a:srgbClr val="222E3B"/>
                </a:solidFill>
                <a:effectLst/>
                <a:latin typeface="Arial" panose="020B0604020202020204" pitchFamily="34" charset="0"/>
                <a:ea typeface="+mn-ea"/>
                <a:cs typeface="Arial" panose="020B0604020202020204" pitchFamily="34" charset="0"/>
              </a:rPr>
              <a:t>. Cum </a:t>
            </a:r>
            <a:r>
              <a:rPr lang="de-DE" sz="1800" b="0" i="0" kern="1200" dirty="0" err="1">
                <a:solidFill>
                  <a:srgbClr val="222E3B"/>
                </a:solidFill>
                <a:effectLst/>
                <a:latin typeface="Arial" panose="020B0604020202020204" pitchFamily="34" charset="0"/>
                <a:ea typeface="+mn-ea"/>
                <a:cs typeface="Arial" panose="020B0604020202020204" pitchFamily="34" charset="0"/>
              </a:rPr>
              <a:t>sociis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natoque</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penatibus</a:t>
            </a:r>
            <a:r>
              <a:rPr lang="de-DE" sz="1800" b="0" i="0" kern="1200" dirty="0">
                <a:solidFill>
                  <a:srgbClr val="222E3B"/>
                </a:solidFill>
                <a:effectLst/>
                <a:latin typeface="Arial" panose="020B0604020202020204" pitchFamily="34" charset="0"/>
                <a:ea typeface="+mn-ea"/>
                <a:cs typeface="Arial" panose="020B0604020202020204" pitchFamily="34" charset="0"/>
              </a:rPr>
              <a:t> et </a:t>
            </a:r>
            <a:r>
              <a:rPr lang="de-DE" sz="1800" b="0" i="0" kern="1200" dirty="0" err="1">
                <a:solidFill>
                  <a:srgbClr val="222E3B"/>
                </a:solidFill>
                <a:effectLst/>
                <a:latin typeface="Arial" panose="020B0604020202020204" pitchFamily="34" charset="0"/>
                <a:ea typeface="+mn-ea"/>
                <a:cs typeface="Arial" panose="020B0604020202020204" pitchFamily="34" charset="0"/>
              </a:rPr>
              <a:t>magnis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parturient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montes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nascetur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ridiculus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mus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Donec</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quam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felis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ultricies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nec</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pellentesque</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eu</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pretium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quis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sem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a:solidFill>
                  <a:srgbClr val="B81B2B"/>
                </a:solidFill>
                <a:effectLst/>
                <a:latin typeface="Arial" panose="020B0604020202020204" pitchFamily="34" charset="0"/>
                <a:ea typeface="+mn-ea"/>
                <a:cs typeface="Arial" panose="020B0604020202020204" pitchFamily="34" charset="0"/>
              </a:rPr>
              <a:t>Heraushebungen,</a:t>
            </a:r>
            <a:r>
              <a:rPr lang="de-DE" sz="1800" b="0" i="0" kern="1200" baseline="0" dirty="0">
                <a:solidFill>
                  <a:srgbClr val="B81B2B"/>
                </a:solidFill>
                <a:effectLst/>
                <a:latin typeface="Arial" panose="020B0604020202020204" pitchFamily="34" charset="0"/>
                <a:ea typeface="+mn-ea"/>
                <a:cs typeface="Arial" panose="020B0604020202020204" pitchFamily="34" charset="0"/>
              </a:rPr>
              <a:t> Verlinkungen etc.</a:t>
            </a:r>
            <a:endParaRPr lang="de-DE" sz="1800" dirty="0">
              <a:solidFill>
                <a:srgbClr val="B81B2B"/>
              </a:solidFill>
              <a:latin typeface="Arial" panose="020B0604020202020204" pitchFamily="34" charset="0"/>
              <a:cs typeface="Arial" panose="020B0604020202020204" pitchFamily="34" charset="0"/>
            </a:endParaRPr>
          </a:p>
        </p:txBody>
      </p:sp>
      <p:sp>
        <p:nvSpPr>
          <p:cNvPr id="8" name="Textfeld 7"/>
          <p:cNvSpPr txBox="1"/>
          <p:nvPr userDrawn="1"/>
        </p:nvSpPr>
        <p:spPr>
          <a:xfrm>
            <a:off x="260405" y="4033830"/>
            <a:ext cx="8623190" cy="1077218"/>
          </a:xfrm>
          <a:prstGeom prst="rect">
            <a:avLst/>
          </a:prstGeom>
          <a:noFill/>
        </p:spPr>
        <p:txBody>
          <a:bodyPr wrap="square" rtlCol="0">
            <a:spAutoFit/>
          </a:bodyPr>
          <a:lstStyle/>
          <a:p>
            <a:r>
              <a:rPr lang="de-DE" sz="1600" b="1" dirty="0">
                <a:solidFill>
                  <a:srgbClr val="222E3B"/>
                </a:solidFill>
                <a:latin typeface="Arial" panose="020B0604020202020204" pitchFamily="34" charset="0"/>
                <a:cs typeface="Arial" panose="020B0604020202020204" pitchFamily="34" charset="0"/>
              </a:rPr>
              <a:t>AUZÄHLUNGEN </a:t>
            </a:r>
          </a:p>
          <a:p>
            <a:pPr marL="179388"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Zweite Ebene</a:t>
            </a:r>
          </a:p>
          <a:p>
            <a:pPr marL="449263" lvl="2"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Dritte Ebene</a:t>
            </a:r>
          </a:p>
          <a:p>
            <a:pPr marL="630238" lvl="3"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Vierte Ebene</a:t>
            </a:r>
          </a:p>
        </p:txBody>
      </p:sp>
      <p:sp>
        <p:nvSpPr>
          <p:cNvPr id="4" name="Titel 1"/>
          <p:cNvSpPr>
            <a:spLocks noGrp="1"/>
          </p:cNvSpPr>
          <p:nvPr>
            <p:ph type="ctrTitle" hasCustomPrompt="1"/>
          </p:nvPr>
        </p:nvSpPr>
        <p:spPr>
          <a:xfrm>
            <a:off x="260405" y="138260"/>
            <a:ext cx="6463780" cy="701703"/>
          </a:xfrm>
          <a:prstGeom prst="rect">
            <a:avLst/>
          </a:prstGeom>
          <a:ln>
            <a:solidFill>
              <a:schemeClr val="bg1"/>
            </a:solidFill>
          </a:ln>
        </p:spPr>
        <p:txBody>
          <a:bodyPr anchor="b">
            <a:noAutofit/>
          </a:bodyPr>
          <a:lstStyle>
            <a:lvl1pPr algn="l">
              <a:defRPr sz="2000" baseline="0">
                <a:solidFill>
                  <a:srgbClr val="B81B2B"/>
                </a:solidFill>
                <a:latin typeface="Arial" panose="020B0604020202020204" pitchFamily="34" charset="0"/>
                <a:cs typeface="Arial" panose="020B0604020202020204" pitchFamily="34" charset="0"/>
              </a:defRPr>
            </a:lvl1pPr>
          </a:lstStyle>
          <a:p>
            <a:r>
              <a:rPr lang="de-DE" dirty="0"/>
              <a:t>ÜBERSCHRIFT (FOLIENTITEL) H1</a:t>
            </a:r>
          </a:p>
        </p:txBody>
      </p:sp>
      <p:sp>
        <p:nvSpPr>
          <p:cNvPr id="5" name="Textfeld 4"/>
          <p:cNvSpPr txBox="1"/>
          <p:nvPr userDrawn="1"/>
        </p:nvSpPr>
        <p:spPr>
          <a:xfrm>
            <a:off x="260405" y="839963"/>
            <a:ext cx="6463780" cy="400110"/>
          </a:xfrm>
          <a:prstGeom prst="rect">
            <a:avLst/>
          </a:prstGeom>
          <a:noFill/>
        </p:spPr>
        <p:txBody>
          <a:bodyPr wrap="square" rtlCol="0">
            <a:spAutoFit/>
          </a:bodyPr>
          <a:lstStyle/>
          <a:p>
            <a:r>
              <a:rPr lang="de-DE" sz="2000" dirty="0">
                <a:solidFill>
                  <a:srgbClr val="222E3B"/>
                </a:solidFill>
                <a:latin typeface="Arial" panose="020B0604020202020204" pitchFamily="34" charset="0"/>
                <a:cs typeface="Arial" panose="020B0604020202020204" pitchFamily="34" charset="0"/>
              </a:rPr>
              <a:t>UNTERÜBERSCHRIFT  (FOLIENUNTERTITEL)</a:t>
            </a:r>
            <a:r>
              <a:rPr lang="de-DE" sz="2000" baseline="0" dirty="0">
                <a:solidFill>
                  <a:srgbClr val="222E3B"/>
                </a:solidFill>
                <a:latin typeface="Arial" panose="020B0604020202020204" pitchFamily="34" charset="0"/>
                <a:cs typeface="Arial" panose="020B0604020202020204" pitchFamily="34" charset="0"/>
              </a:rPr>
              <a:t> </a:t>
            </a:r>
            <a:r>
              <a:rPr lang="de-DE" sz="2000" dirty="0">
                <a:solidFill>
                  <a:srgbClr val="222E3B"/>
                </a:solidFill>
                <a:latin typeface="Arial" panose="020B0604020202020204" pitchFamily="34" charset="0"/>
                <a:cs typeface="Arial" panose="020B0604020202020204" pitchFamily="34" charset="0"/>
              </a:rPr>
              <a:t>H2</a:t>
            </a:r>
          </a:p>
        </p:txBody>
      </p:sp>
    </p:spTree>
    <p:extLst>
      <p:ext uri="{BB962C8B-B14F-4D97-AF65-F5344CB8AC3E}">
        <p14:creationId xmlns:p14="http://schemas.microsoft.com/office/powerpoint/2010/main" val="2860455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025067" y="2893665"/>
            <a:ext cx="5390984" cy="701703"/>
          </a:xfrm>
          <a:prstGeom prst="rect">
            <a:avLst/>
          </a:prstGeom>
        </p:spPr>
        <p:txBody>
          <a:bodyPr anchor="b">
            <a:noAutofit/>
          </a:bodyPr>
          <a:lstStyle>
            <a:lvl1pPr algn="l">
              <a:defRPr sz="3000" baseline="0">
                <a:solidFill>
                  <a:srgbClr val="B81B2B"/>
                </a:solidFill>
                <a:latin typeface="Arial" panose="020B0604020202020204" pitchFamily="34" charset="0"/>
                <a:cs typeface="Arial" panose="020B0604020202020204" pitchFamily="34" charset="0"/>
              </a:defRPr>
            </a:lvl1pPr>
          </a:lstStyle>
          <a:p>
            <a:r>
              <a:rPr lang="de-DE" dirty="0"/>
              <a:t>ÜBERSCHRIFT (FOLIENTITEL) H1</a:t>
            </a:r>
          </a:p>
        </p:txBody>
      </p:sp>
      <p:sp>
        <p:nvSpPr>
          <p:cNvPr id="7" name="Textplatzhalter 6"/>
          <p:cNvSpPr>
            <a:spLocks noGrp="1"/>
          </p:cNvSpPr>
          <p:nvPr>
            <p:ph type="body" sz="quarter" idx="10" hasCustomPrompt="1"/>
          </p:nvPr>
        </p:nvSpPr>
        <p:spPr>
          <a:xfrm>
            <a:off x="3025068" y="3618387"/>
            <a:ext cx="5390984" cy="936625"/>
          </a:xfrm>
          <a:prstGeom prst="rect">
            <a:avLst/>
          </a:prstGeom>
        </p:spPr>
        <p:txBody>
          <a:bodyPr/>
          <a:lstStyle>
            <a:lvl1pPr marL="0" indent="0">
              <a:buNone/>
              <a:defRPr sz="3000" baseline="0">
                <a:solidFill>
                  <a:srgbClr val="222E3B"/>
                </a:solidFill>
                <a:latin typeface="Arial" panose="020B0604020202020204" pitchFamily="34" charset="0"/>
                <a:cs typeface="Arial" panose="020B0604020202020204" pitchFamily="34" charset="0"/>
              </a:defRPr>
            </a:lvl1pPr>
          </a:lstStyle>
          <a:p>
            <a:pPr lvl="0"/>
            <a:r>
              <a:rPr lang="de-DE" dirty="0"/>
              <a:t>UNTERÜBERSCHRIFT (FOLIENTITEL) H1 </a:t>
            </a:r>
          </a:p>
        </p:txBody>
      </p:sp>
    </p:spTree>
    <p:extLst>
      <p:ext uri="{BB962C8B-B14F-4D97-AF65-F5344CB8AC3E}">
        <p14:creationId xmlns:p14="http://schemas.microsoft.com/office/powerpoint/2010/main" val="4249477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lie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8954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hriftbeispiele">
    <p:spTree>
      <p:nvGrpSpPr>
        <p:cNvPr id="1" name=""/>
        <p:cNvGrpSpPr/>
        <p:nvPr/>
      </p:nvGrpSpPr>
      <p:grpSpPr>
        <a:xfrm>
          <a:off x="0" y="0"/>
          <a:ext cx="0" cy="0"/>
          <a:chOff x="0" y="0"/>
          <a:chExt cx="0" cy="0"/>
        </a:xfrm>
      </p:grpSpPr>
      <p:sp>
        <p:nvSpPr>
          <p:cNvPr id="7" name="Textfeld 6"/>
          <p:cNvSpPr txBox="1"/>
          <p:nvPr userDrawn="1"/>
        </p:nvSpPr>
        <p:spPr>
          <a:xfrm>
            <a:off x="260405" y="1727828"/>
            <a:ext cx="8623190" cy="1929759"/>
          </a:xfrm>
          <a:prstGeom prst="rect">
            <a:avLst/>
          </a:prstGeom>
          <a:noFill/>
        </p:spPr>
        <p:txBody>
          <a:bodyPr wrap="square" rtlCol="0">
            <a:spAutoFit/>
          </a:bodyPr>
          <a:lstStyle/>
          <a:p>
            <a:r>
              <a:rPr lang="de-DE" sz="1800" b="1" dirty="0">
                <a:solidFill>
                  <a:srgbClr val="222E3B"/>
                </a:solidFill>
                <a:latin typeface="Arial" panose="020B0604020202020204" pitchFamily="34" charset="0"/>
                <a:cs typeface="Arial" panose="020B0604020202020204" pitchFamily="34" charset="0"/>
              </a:rPr>
              <a:t>ZWISCHENÜBERSCHRIFT (DUNKTELGRAU,</a:t>
            </a:r>
            <a:r>
              <a:rPr lang="de-DE" sz="1800" b="1" baseline="0" dirty="0">
                <a:solidFill>
                  <a:srgbClr val="222E3B"/>
                </a:solidFill>
                <a:latin typeface="Arial" panose="020B0604020202020204" pitchFamily="34" charset="0"/>
                <a:cs typeface="Arial" panose="020B0604020202020204" pitchFamily="34" charset="0"/>
              </a:rPr>
              <a:t> 16 PT, ARIAL, GB)</a:t>
            </a:r>
          </a:p>
          <a:p>
            <a:r>
              <a:rPr lang="de-DE" sz="1800" b="0" i="0" kern="1200" dirty="0">
                <a:solidFill>
                  <a:srgbClr val="222E3B"/>
                </a:solidFill>
                <a:effectLst/>
                <a:latin typeface="Arial" panose="020B0604020202020204" pitchFamily="34" charset="0"/>
                <a:ea typeface="+mn-ea"/>
                <a:cs typeface="Arial" panose="020B0604020202020204" pitchFamily="34" charset="0"/>
              </a:rPr>
              <a:t>Fließtext (Dunkelgrau, 16pt. Arial):</a:t>
            </a:r>
            <a:r>
              <a:rPr lang="de-DE" sz="1800" b="0" i="0" kern="1200" baseline="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Lorem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ipsum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dolor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sit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amet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consectetuer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adipiscing</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elit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Aenean</a:t>
            </a:r>
            <a:r>
              <a:rPr lang="de-DE" sz="1800" b="0" i="0" kern="1200" dirty="0">
                <a:solidFill>
                  <a:srgbClr val="222E3B"/>
                </a:solidFill>
                <a:effectLst/>
                <a:latin typeface="Arial" panose="020B0604020202020204" pitchFamily="34" charset="0"/>
                <a:ea typeface="+mn-ea"/>
                <a:cs typeface="Arial" panose="020B0604020202020204" pitchFamily="34" charset="0"/>
              </a:rPr>
              <a:t> commodo </a:t>
            </a:r>
            <a:r>
              <a:rPr lang="de-DE" sz="1800" b="0" i="0" kern="1200" dirty="0" err="1">
                <a:solidFill>
                  <a:srgbClr val="222E3B"/>
                </a:solidFill>
                <a:effectLst/>
                <a:latin typeface="Arial" panose="020B0604020202020204" pitchFamily="34" charset="0"/>
                <a:ea typeface="+mn-ea"/>
                <a:cs typeface="Arial" panose="020B0604020202020204" pitchFamily="34" charset="0"/>
              </a:rPr>
              <a:t>ligula</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eget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dolor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Aenean</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massa</a:t>
            </a:r>
            <a:r>
              <a:rPr lang="de-DE" sz="1800" b="0" i="0" kern="1200" dirty="0">
                <a:solidFill>
                  <a:srgbClr val="222E3B"/>
                </a:solidFill>
                <a:effectLst/>
                <a:latin typeface="Arial" panose="020B0604020202020204" pitchFamily="34" charset="0"/>
                <a:ea typeface="+mn-ea"/>
                <a:cs typeface="Arial" panose="020B0604020202020204" pitchFamily="34" charset="0"/>
              </a:rPr>
              <a:t>. Cum </a:t>
            </a:r>
            <a:r>
              <a:rPr lang="de-DE" sz="1800" b="0" i="0" kern="1200" dirty="0" err="1">
                <a:solidFill>
                  <a:srgbClr val="222E3B"/>
                </a:solidFill>
                <a:effectLst/>
                <a:latin typeface="Arial" panose="020B0604020202020204" pitchFamily="34" charset="0"/>
                <a:ea typeface="+mn-ea"/>
                <a:cs typeface="Arial" panose="020B0604020202020204" pitchFamily="34" charset="0"/>
              </a:rPr>
              <a:t>sociis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natoque</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penatibus</a:t>
            </a:r>
            <a:r>
              <a:rPr lang="de-DE" sz="1800" b="0" i="0" kern="1200" dirty="0">
                <a:solidFill>
                  <a:srgbClr val="222E3B"/>
                </a:solidFill>
                <a:effectLst/>
                <a:latin typeface="Arial" panose="020B0604020202020204" pitchFamily="34" charset="0"/>
                <a:ea typeface="+mn-ea"/>
                <a:cs typeface="Arial" panose="020B0604020202020204" pitchFamily="34" charset="0"/>
              </a:rPr>
              <a:t> et </a:t>
            </a:r>
            <a:r>
              <a:rPr lang="de-DE" sz="1800" b="0" i="0" kern="1200" dirty="0" err="1">
                <a:solidFill>
                  <a:srgbClr val="222E3B"/>
                </a:solidFill>
                <a:effectLst/>
                <a:latin typeface="Arial" panose="020B0604020202020204" pitchFamily="34" charset="0"/>
                <a:ea typeface="+mn-ea"/>
                <a:cs typeface="Arial" panose="020B0604020202020204" pitchFamily="34" charset="0"/>
              </a:rPr>
              <a:t>magnis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parturient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montes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nascetur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ridiculus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mus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Donec</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quam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felis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ultricies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nec</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pellentesque</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eu</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pretium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quis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sem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a:solidFill>
                  <a:srgbClr val="B81B2B"/>
                </a:solidFill>
                <a:effectLst/>
                <a:latin typeface="Arial" panose="020B0604020202020204" pitchFamily="34" charset="0"/>
                <a:ea typeface="+mn-ea"/>
                <a:cs typeface="Arial" panose="020B0604020202020204" pitchFamily="34" charset="0"/>
              </a:rPr>
              <a:t>Heraushebungen,</a:t>
            </a:r>
            <a:r>
              <a:rPr lang="de-DE" sz="1800" b="0" i="0" kern="1200" baseline="0" dirty="0">
                <a:solidFill>
                  <a:srgbClr val="B81B2B"/>
                </a:solidFill>
                <a:effectLst/>
                <a:latin typeface="Arial" panose="020B0604020202020204" pitchFamily="34" charset="0"/>
                <a:ea typeface="+mn-ea"/>
                <a:cs typeface="Arial" panose="020B0604020202020204" pitchFamily="34" charset="0"/>
              </a:rPr>
              <a:t> Verlinkungen etc.</a:t>
            </a:r>
            <a:endParaRPr lang="de-DE" sz="1800" dirty="0">
              <a:solidFill>
                <a:srgbClr val="B81B2B"/>
              </a:solidFill>
              <a:latin typeface="Arial" panose="020B0604020202020204" pitchFamily="34" charset="0"/>
              <a:cs typeface="Arial" panose="020B0604020202020204" pitchFamily="34" charset="0"/>
            </a:endParaRPr>
          </a:p>
        </p:txBody>
      </p:sp>
      <p:sp>
        <p:nvSpPr>
          <p:cNvPr id="8" name="Textfeld 7"/>
          <p:cNvSpPr txBox="1"/>
          <p:nvPr userDrawn="1"/>
        </p:nvSpPr>
        <p:spPr>
          <a:xfrm>
            <a:off x="260405" y="4033830"/>
            <a:ext cx="8623190" cy="1077218"/>
          </a:xfrm>
          <a:prstGeom prst="rect">
            <a:avLst/>
          </a:prstGeom>
          <a:noFill/>
        </p:spPr>
        <p:txBody>
          <a:bodyPr wrap="square" rtlCol="0">
            <a:spAutoFit/>
          </a:bodyPr>
          <a:lstStyle/>
          <a:p>
            <a:r>
              <a:rPr lang="de-DE" sz="1600" b="1" dirty="0">
                <a:solidFill>
                  <a:srgbClr val="222E3B"/>
                </a:solidFill>
                <a:latin typeface="Arial" panose="020B0604020202020204" pitchFamily="34" charset="0"/>
                <a:cs typeface="Arial" panose="020B0604020202020204" pitchFamily="34" charset="0"/>
              </a:rPr>
              <a:t>AUZÄHLUNGEN </a:t>
            </a:r>
          </a:p>
          <a:p>
            <a:pPr marL="179388"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Zweite Ebene</a:t>
            </a:r>
          </a:p>
          <a:p>
            <a:pPr marL="449263" lvl="2"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Dritte Ebene</a:t>
            </a:r>
          </a:p>
          <a:p>
            <a:pPr marL="630238" lvl="3"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Vierte Ebene</a:t>
            </a:r>
          </a:p>
        </p:txBody>
      </p:sp>
      <p:sp>
        <p:nvSpPr>
          <p:cNvPr id="4" name="Titel 1"/>
          <p:cNvSpPr>
            <a:spLocks noGrp="1"/>
          </p:cNvSpPr>
          <p:nvPr>
            <p:ph type="ctrTitle" hasCustomPrompt="1"/>
          </p:nvPr>
        </p:nvSpPr>
        <p:spPr>
          <a:xfrm>
            <a:off x="260405" y="138260"/>
            <a:ext cx="6463780" cy="701703"/>
          </a:xfrm>
          <a:prstGeom prst="rect">
            <a:avLst/>
          </a:prstGeom>
          <a:ln>
            <a:solidFill>
              <a:schemeClr val="bg1"/>
            </a:solidFill>
          </a:ln>
        </p:spPr>
        <p:txBody>
          <a:bodyPr anchor="b">
            <a:noAutofit/>
          </a:bodyPr>
          <a:lstStyle>
            <a:lvl1pPr algn="l">
              <a:defRPr sz="2000" baseline="0">
                <a:solidFill>
                  <a:srgbClr val="B81B2B"/>
                </a:solidFill>
                <a:latin typeface="Arial" panose="020B0604020202020204" pitchFamily="34" charset="0"/>
                <a:cs typeface="Arial" panose="020B0604020202020204" pitchFamily="34" charset="0"/>
              </a:defRPr>
            </a:lvl1pPr>
          </a:lstStyle>
          <a:p>
            <a:r>
              <a:rPr lang="de-DE" dirty="0"/>
              <a:t>ÜBERSCHRIFT (FOLIENTITEL) H1</a:t>
            </a:r>
          </a:p>
        </p:txBody>
      </p:sp>
      <p:sp>
        <p:nvSpPr>
          <p:cNvPr id="5" name="Textfeld 4"/>
          <p:cNvSpPr txBox="1"/>
          <p:nvPr userDrawn="1"/>
        </p:nvSpPr>
        <p:spPr>
          <a:xfrm>
            <a:off x="260405" y="839963"/>
            <a:ext cx="6463780" cy="400110"/>
          </a:xfrm>
          <a:prstGeom prst="rect">
            <a:avLst/>
          </a:prstGeom>
          <a:noFill/>
        </p:spPr>
        <p:txBody>
          <a:bodyPr wrap="square" rtlCol="0">
            <a:spAutoFit/>
          </a:bodyPr>
          <a:lstStyle/>
          <a:p>
            <a:r>
              <a:rPr lang="de-DE" sz="2000" dirty="0">
                <a:solidFill>
                  <a:srgbClr val="222E3B"/>
                </a:solidFill>
                <a:latin typeface="Arial" panose="020B0604020202020204" pitchFamily="34" charset="0"/>
                <a:cs typeface="Arial" panose="020B0604020202020204" pitchFamily="34" charset="0"/>
              </a:rPr>
              <a:t>UNTERÜBERSCHRIFT  (FOLIENUNTERTITEL)</a:t>
            </a:r>
            <a:r>
              <a:rPr lang="de-DE" sz="2000" baseline="0" dirty="0">
                <a:solidFill>
                  <a:srgbClr val="222E3B"/>
                </a:solidFill>
                <a:latin typeface="Arial" panose="020B0604020202020204" pitchFamily="34" charset="0"/>
                <a:cs typeface="Arial" panose="020B0604020202020204" pitchFamily="34" charset="0"/>
              </a:rPr>
              <a:t> </a:t>
            </a:r>
            <a:r>
              <a:rPr lang="de-DE" sz="2000" dirty="0">
                <a:solidFill>
                  <a:srgbClr val="222E3B"/>
                </a:solidFill>
                <a:latin typeface="Arial" panose="020B0604020202020204" pitchFamily="34" charset="0"/>
                <a:cs typeface="Arial" panose="020B0604020202020204" pitchFamily="34" charset="0"/>
              </a:rPr>
              <a:t>H2</a:t>
            </a:r>
          </a:p>
        </p:txBody>
      </p:sp>
    </p:spTree>
    <p:extLst>
      <p:ext uri="{BB962C8B-B14F-4D97-AF65-F5344CB8AC3E}">
        <p14:creationId xmlns:p14="http://schemas.microsoft.com/office/powerpoint/2010/main" val="386309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chriftbeispiele">
    <p:spTree>
      <p:nvGrpSpPr>
        <p:cNvPr id="1" name=""/>
        <p:cNvGrpSpPr/>
        <p:nvPr/>
      </p:nvGrpSpPr>
      <p:grpSpPr>
        <a:xfrm>
          <a:off x="0" y="0"/>
          <a:ext cx="0" cy="0"/>
          <a:chOff x="0" y="0"/>
          <a:chExt cx="0" cy="0"/>
        </a:xfrm>
      </p:grpSpPr>
      <p:sp>
        <p:nvSpPr>
          <p:cNvPr id="7" name="Textfeld 6"/>
          <p:cNvSpPr txBox="1"/>
          <p:nvPr userDrawn="1"/>
        </p:nvSpPr>
        <p:spPr>
          <a:xfrm>
            <a:off x="260405" y="1727828"/>
            <a:ext cx="8623190" cy="1929759"/>
          </a:xfrm>
          <a:prstGeom prst="rect">
            <a:avLst/>
          </a:prstGeom>
          <a:noFill/>
        </p:spPr>
        <p:txBody>
          <a:bodyPr wrap="square" rtlCol="0">
            <a:spAutoFit/>
          </a:bodyPr>
          <a:lstStyle/>
          <a:p>
            <a:r>
              <a:rPr lang="de-DE" sz="1800" b="1" dirty="0">
                <a:solidFill>
                  <a:srgbClr val="222E3B"/>
                </a:solidFill>
                <a:latin typeface="Arial" panose="020B0604020202020204" pitchFamily="34" charset="0"/>
                <a:cs typeface="Arial" panose="020B0604020202020204" pitchFamily="34" charset="0"/>
              </a:rPr>
              <a:t>ZWISCHENÜBERSCHRIFT (DUNKTELGRAU,</a:t>
            </a:r>
            <a:r>
              <a:rPr lang="de-DE" sz="1800" b="1" baseline="0" dirty="0">
                <a:solidFill>
                  <a:srgbClr val="222E3B"/>
                </a:solidFill>
                <a:latin typeface="Arial" panose="020B0604020202020204" pitchFamily="34" charset="0"/>
                <a:cs typeface="Arial" panose="020B0604020202020204" pitchFamily="34" charset="0"/>
              </a:rPr>
              <a:t> 16 PT, ARIAL, GB)</a:t>
            </a:r>
          </a:p>
          <a:p>
            <a:r>
              <a:rPr lang="de-DE" sz="1800" b="0" i="0" kern="1200" dirty="0">
                <a:solidFill>
                  <a:srgbClr val="222E3B"/>
                </a:solidFill>
                <a:effectLst/>
                <a:latin typeface="Arial" panose="020B0604020202020204" pitchFamily="34" charset="0"/>
                <a:ea typeface="+mn-ea"/>
                <a:cs typeface="Arial" panose="020B0604020202020204" pitchFamily="34" charset="0"/>
              </a:rPr>
              <a:t>Fließtext (Dunkelgrau, 16pt. Arial):</a:t>
            </a:r>
            <a:r>
              <a:rPr lang="de-DE" sz="1800" b="0" i="0" kern="1200" baseline="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Lorem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ipsum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dolor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sit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amet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consectetuer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adipiscing</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elit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Aenean</a:t>
            </a:r>
            <a:r>
              <a:rPr lang="de-DE" sz="1800" b="0" i="0" kern="1200" dirty="0">
                <a:solidFill>
                  <a:srgbClr val="222E3B"/>
                </a:solidFill>
                <a:effectLst/>
                <a:latin typeface="Arial" panose="020B0604020202020204" pitchFamily="34" charset="0"/>
                <a:ea typeface="+mn-ea"/>
                <a:cs typeface="Arial" panose="020B0604020202020204" pitchFamily="34" charset="0"/>
              </a:rPr>
              <a:t> commodo </a:t>
            </a:r>
            <a:r>
              <a:rPr lang="de-DE" sz="1800" b="0" i="0" kern="1200" dirty="0" err="1">
                <a:solidFill>
                  <a:srgbClr val="222E3B"/>
                </a:solidFill>
                <a:effectLst/>
                <a:latin typeface="Arial" panose="020B0604020202020204" pitchFamily="34" charset="0"/>
                <a:ea typeface="+mn-ea"/>
                <a:cs typeface="Arial" panose="020B0604020202020204" pitchFamily="34" charset="0"/>
              </a:rPr>
              <a:t>ligula</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eget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dolor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Aenean</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massa</a:t>
            </a:r>
            <a:r>
              <a:rPr lang="de-DE" sz="1800" b="0" i="0" kern="1200" dirty="0">
                <a:solidFill>
                  <a:srgbClr val="222E3B"/>
                </a:solidFill>
                <a:effectLst/>
                <a:latin typeface="Arial" panose="020B0604020202020204" pitchFamily="34" charset="0"/>
                <a:ea typeface="+mn-ea"/>
                <a:cs typeface="Arial" panose="020B0604020202020204" pitchFamily="34" charset="0"/>
              </a:rPr>
              <a:t>. Cum </a:t>
            </a:r>
            <a:r>
              <a:rPr lang="de-DE" sz="1800" b="0" i="0" kern="1200" dirty="0" err="1">
                <a:solidFill>
                  <a:srgbClr val="222E3B"/>
                </a:solidFill>
                <a:effectLst/>
                <a:latin typeface="Arial" panose="020B0604020202020204" pitchFamily="34" charset="0"/>
                <a:ea typeface="+mn-ea"/>
                <a:cs typeface="Arial" panose="020B0604020202020204" pitchFamily="34" charset="0"/>
              </a:rPr>
              <a:t>sociis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natoque</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penatibus</a:t>
            </a:r>
            <a:r>
              <a:rPr lang="de-DE" sz="1800" b="0" i="0" kern="1200" dirty="0">
                <a:solidFill>
                  <a:srgbClr val="222E3B"/>
                </a:solidFill>
                <a:effectLst/>
                <a:latin typeface="Arial" panose="020B0604020202020204" pitchFamily="34" charset="0"/>
                <a:ea typeface="+mn-ea"/>
                <a:cs typeface="Arial" panose="020B0604020202020204" pitchFamily="34" charset="0"/>
              </a:rPr>
              <a:t> et </a:t>
            </a:r>
            <a:r>
              <a:rPr lang="de-DE" sz="1800" b="0" i="0" kern="1200" dirty="0" err="1">
                <a:solidFill>
                  <a:srgbClr val="222E3B"/>
                </a:solidFill>
                <a:effectLst/>
                <a:latin typeface="Arial" panose="020B0604020202020204" pitchFamily="34" charset="0"/>
                <a:ea typeface="+mn-ea"/>
                <a:cs typeface="Arial" panose="020B0604020202020204" pitchFamily="34" charset="0"/>
              </a:rPr>
              <a:t>magnis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parturient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montes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nascetur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ridiculus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mus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Donec</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quam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felis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ultricies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nec</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pellentesque</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eu</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pretium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quis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sem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a:solidFill>
                  <a:srgbClr val="B81B2B"/>
                </a:solidFill>
                <a:effectLst/>
                <a:latin typeface="Arial" panose="020B0604020202020204" pitchFamily="34" charset="0"/>
                <a:ea typeface="+mn-ea"/>
                <a:cs typeface="Arial" panose="020B0604020202020204" pitchFamily="34" charset="0"/>
              </a:rPr>
              <a:t>Heraushebungen,</a:t>
            </a:r>
            <a:r>
              <a:rPr lang="de-DE" sz="1800" b="0" i="0" kern="1200" baseline="0" dirty="0">
                <a:solidFill>
                  <a:srgbClr val="B81B2B"/>
                </a:solidFill>
                <a:effectLst/>
                <a:latin typeface="Arial" panose="020B0604020202020204" pitchFamily="34" charset="0"/>
                <a:ea typeface="+mn-ea"/>
                <a:cs typeface="Arial" panose="020B0604020202020204" pitchFamily="34" charset="0"/>
              </a:rPr>
              <a:t> Verlinkungen etc.</a:t>
            </a:r>
            <a:endParaRPr lang="de-DE" sz="1800" dirty="0">
              <a:solidFill>
                <a:srgbClr val="B81B2B"/>
              </a:solidFill>
              <a:latin typeface="Arial" panose="020B0604020202020204" pitchFamily="34" charset="0"/>
              <a:cs typeface="Arial" panose="020B0604020202020204" pitchFamily="34" charset="0"/>
            </a:endParaRPr>
          </a:p>
        </p:txBody>
      </p:sp>
      <p:sp>
        <p:nvSpPr>
          <p:cNvPr id="8" name="Textfeld 7"/>
          <p:cNvSpPr txBox="1"/>
          <p:nvPr userDrawn="1"/>
        </p:nvSpPr>
        <p:spPr>
          <a:xfrm>
            <a:off x="260405" y="4033830"/>
            <a:ext cx="8623190" cy="1077218"/>
          </a:xfrm>
          <a:prstGeom prst="rect">
            <a:avLst/>
          </a:prstGeom>
          <a:noFill/>
        </p:spPr>
        <p:txBody>
          <a:bodyPr wrap="square" rtlCol="0">
            <a:spAutoFit/>
          </a:bodyPr>
          <a:lstStyle/>
          <a:p>
            <a:r>
              <a:rPr lang="de-DE" sz="1600" b="1" dirty="0">
                <a:solidFill>
                  <a:srgbClr val="222E3B"/>
                </a:solidFill>
                <a:latin typeface="Arial" panose="020B0604020202020204" pitchFamily="34" charset="0"/>
                <a:cs typeface="Arial" panose="020B0604020202020204" pitchFamily="34" charset="0"/>
              </a:rPr>
              <a:t>AUZÄHLUNGEN </a:t>
            </a:r>
          </a:p>
          <a:p>
            <a:pPr marL="179388"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Zweite Ebene</a:t>
            </a:r>
          </a:p>
          <a:p>
            <a:pPr marL="449263" lvl="2"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Dritte Ebene</a:t>
            </a:r>
          </a:p>
          <a:p>
            <a:pPr marL="630238" lvl="3"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Vierte Ebene</a:t>
            </a:r>
          </a:p>
        </p:txBody>
      </p:sp>
      <p:sp>
        <p:nvSpPr>
          <p:cNvPr id="4" name="Titel 1"/>
          <p:cNvSpPr>
            <a:spLocks noGrp="1"/>
          </p:cNvSpPr>
          <p:nvPr>
            <p:ph type="ctrTitle" hasCustomPrompt="1"/>
          </p:nvPr>
        </p:nvSpPr>
        <p:spPr>
          <a:xfrm>
            <a:off x="260405" y="138260"/>
            <a:ext cx="6463780" cy="701703"/>
          </a:xfrm>
          <a:prstGeom prst="rect">
            <a:avLst/>
          </a:prstGeom>
          <a:ln>
            <a:solidFill>
              <a:schemeClr val="bg1"/>
            </a:solidFill>
          </a:ln>
        </p:spPr>
        <p:txBody>
          <a:bodyPr anchor="b">
            <a:noAutofit/>
          </a:bodyPr>
          <a:lstStyle>
            <a:lvl1pPr algn="l">
              <a:defRPr sz="2000" baseline="0">
                <a:solidFill>
                  <a:srgbClr val="B81B2B"/>
                </a:solidFill>
                <a:latin typeface="Arial" panose="020B0604020202020204" pitchFamily="34" charset="0"/>
                <a:cs typeface="Arial" panose="020B0604020202020204" pitchFamily="34" charset="0"/>
              </a:defRPr>
            </a:lvl1pPr>
          </a:lstStyle>
          <a:p>
            <a:r>
              <a:rPr lang="de-DE" dirty="0"/>
              <a:t>ÜBERSCHRIFT (FOLIENTITEL) H1</a:t>
            </a:r>
          </a:p>
        </p:txBody>
      </p:sp>
      <p:sp>
        <p:nvSpPr>
          <p:cNvPr id="5" name="Textfeld 4"/>
          <p:cNvSpPr txBox="1"/>
          <p:nvPr userDrawn="1"/>
        </p:nvSpPr>
        <p:spPr>
          <a:xfrm>
            <a:off x="260405" y="839963"/>
            <a:ext cx="6463780" cy="400110"/>
          </a:xfrm>
          <a:prstGeom prst="rect">
            <a:avLst/>
          </a:prstGeom>
          <a:noFill/>
        </p:spPr>
        <p:txBody>
          <a:bodyPr wrap="square" rtlCol="0">
            <a:spAutoFit/>
          </a:bodyPr>
          <a:lstStyle/>
          <a:p>
            <a:r>
              <a:rPr lang="de-DE" sz="2000" dirty="0">
                <a:solidFill>
                  <a:srgbClr val="222E3B"/>
                </a:solidFill>
                <a:latin typeface="Arial" panose="020B0604020202020204" pitchFamily="34" charset="0"/>
                <a:cs typeface="Arial" panose="020B0604020202020204" pitchFamily="34" charset="0"/>
              </a:rPr>
              <a:t>UNTERÜBERSCHRIFT  (FOLIENUNTERTITEL)</a:t>
            </a:r>
            <a:r>
              <a:rPr lang="de-DE" sz="2000" baseline="0" dirty="0">
                <a:solidFill>
                  <a:srgbClr val="222E3B"/>
                </a:solidFill>
                <a:latin typeface="Arial" panose="020B0604020202020204" pitchFamily="34" charset="0"/>
                <a:cs typeface="Arial" panose="020B0604020202020204" pitchFamily="34" charset="0"/>
              </a:rPr>
              <a:t> </a:t>
            </a:r>
            <a:r>
              <a:rPr lang="de-DE" sz="2000" dirty="0">
                <a:solidFill>
                  <a:srgbClr val="222E3B"/>
                </a:solidFill>
                <a:latin typeface="Arial" panose="020B0604020202020204" pitchFamily="34" charset="0"/>
                <a:cs typeface="Arial" panose="020B0604020202020204" pitchFamily="34" charset="0"/>
              </a:rPr>
              <a:t>H2</a:t>
            </a:r>
          </a:p>
        </p:txBody>
      </p:sp>
    </p:spTree>
    <p:extLst>
      <p:ext uri="{BB962C8B-B14F-4D97-AF65-F5344CB8AC3E}">
        <p14:creationId xmlns:p14="http://schemas.microsoft.com/office/powerpoint/2010/main" val="2454925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025067" y="2893665"/>
            <a:ext cx="5390984" cy="701703"/>
          </a:xfrm>
          <a:prstGeom prst="rect">
            <a:avLst/>
          </a:prstGeom>
        </p:spPr>
        <p:txBody>
          <a:bodyPr anchor="b">
            <a:noAutofit/>
          </a:bodyPr>
          <a:lstStyle>
            <a:lvl1pPr algn="l">
              <a:defRPr sz="3000" baseline="0">
                <a:solidFill>
                  <a:srgbClr val="B81B2B"/>
                </a:solidFill>
                <a:latin typeface="Arial" panose="020B0604020202020204" pitchFamily="34" charset="0"/>
                <a:cs typeface="Arial" panose="020B0604020202020204" pitchFamily="34" charset="0"/>
              </a:defRPr>
            </a:lvl1pPr>
          </a:lstStyle>
          <a:p>
            <a:r>
              <a:rPr lang="de-DE" dirty="0"/>
              <a:t>ÜBERSCHRIFT (FOLIENTITEL) H1</a:t>
            </a:r>
          </a:p>
        </p:txBody>
      </p:sp>
      <p:sp>
        <p:nvSpPr>
          <p:cNvPr id="7" name="Textplatzhalter 6"/>
          <p:cNvSpPr>
            <a:spLocks noGrp="1"/>
          </p:cNvSpPr>
          <p:nvPr>
            <p:ph type="body" sz="quarter" idx="10" hasCustomPrompt="1"/>
          </p:nvPr>
        </p:nvSpPr>
        <p:spPr>
          <a:xfrm>
            <a:off x="3025068" y="3618387"/>
            <a:ext cx="5390984" cy="936625"/>
          </a:xfrm>
          <a:prstGeom prst="rect">
            <a:avLst/>
          </a:prstGeom>
        </p:spPr>
        <p:txBody>
          <a:bodyPr/>
          <a:lstStyle>
            <a:lvl1pPr marL="0" indent="0">
              <a:buNone/>
              <a:defRPr sz="3000" baseline="0">
                <a:solidFill>
                  <a:srgbClr val="222E3B"/>
                </a:solidFill>
                <a:latin typeface="Arial" panose="020B0604020202020204" pitchFamily="34" charset="0"/>
                <a:cs typeface="Arial" panose="020B0604020202020204" pitchFamily="34" charset="0"/>
              </a:defRPr>
            </a:lvl1pPr>
          </a:lstStyle>
          <a:p>
            <a:pPr lvl="0"/>
            <a:r>
              <a:rPr lang="de-DE" dirty="0"/>
              <a:t>UNTERÜBERSCHRIFT (FOLIENTITEL) H1 </a:t>
            </a:r>
          </a:p>
        </p:txBody>
      </p:sp>
    </p:spTree>
    <p:extLst>
      <p:ext uri="{BB962C8B-B14F-4D97-AF65-F5344CB8AC3E}">
        <p14:creationId xmlns:p14="http://schemas.microsoft.com/office/powerpoint/2010/main" val="351540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lie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45647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tzte Seite">
    <p:spTree>
      <p:nvGrpSpPr>
        <p:cNvPr id="1" name=""/>
        <p:cNvGrpSpPr/>
        <p:nvPr/>
      </p:nvGrpSpPr>
      <p:grpSpPr>
        <a:xfrm>
          <a:off x="0" y="0"/>
          <a:ext cx="0" cy="0"/>
          <a:chOff x="0" y="0"/>
          <a:chExt cx="0" cy="0"/>
        </a:xfrm>
      </p:grpSpPr>
      <p:sp>
        <p:nvSpPr>
          <p:cNvPr id="13" name="Titel 1"/>
          <p:cNvSpPr txBox="1">
            <a:spLocks/>
          </p:cNvSpPr>
          <p:nvPr userDrawn="1"/>
        </p:nvSpPr>
        <p:spPr>
          <a:xfrm>
            <a:off x="3375660" y="5227232"/>
            <a:ext cx="5251179" cy="701703"/>
          </a:xfrm>
          <a:prstGeom prst="rect">
            <a:avLst/>
          </a:prstGeom>
          <a:ln>
            <a:noFill/>
          </a:ln>
        </p:spPr>
        <p:txBody>
          <a:bodyPr anchor="b">
            <a:noAutofit/>
          </a:bodyPr>
          <a:lstStyle>
            <a:lvl1pPr algn="l" defTabSz="914400" rtl="0" eaLnBrk="1" latinLnBrk="0" hangingPunct="1">
              <a:lnSpc>
                <a:spcPct val="90000"/>
              </a:lnSpc>
              <a:spcBef>
                <a:spcPct val="0"/>
              </a:spcBef>
              <a:buNone/>
              <a:defRPr sz="2500" kern="1200" baseline="0">
                <a:solidFill>
                  <a:srgbClr val="B81B2B"/>
                </a:solidFill>
                <a:latin typeface="Arial" panose="020B0604020202020204" pitchFamily="34" charset="0"/>
                <a:ea typeface="+mj-ea"/>
                <a:cs typeface="Arial" panose="020B0604020202020204" pitchFamily="34" charset="0"/>
              </a:defRPr>
            </a:lvl1pPr>
          </a:lstStyle>
          <a:p>
            <a:endParaRPr lang="de-DE" dirty="0"/>
          </a:p>
        </p:txBody>
      </p:sp>
      <p:sp>
        <p:nvSpPr>
          <p:cNvPr id="2" name="Textfeld 1"/>
          <p:cNvSpPr txBox="1"/>
          <p:nvPr userDrawn="1"/>
        </p:nvSpPr>
        <p:spPr>
          <a:xfrm>
            <a:off x="262327" y="6109532"/>
            <a:ext cx="5426439" cy="605294"/>
          </a:xfrm>
          <a:prstGeom prst="rect">
            <a:avLst/>
          </a:prstGeom>
          <a:noFill/>
        </p:spPr>
        <p:txBody>
          <a:bodyPr wrap="square" rtlCol="0">
            <a:spAutoFit/>
          </a:bodyPr>
          <a:lstStyle/>
          <a:p>
            <a:pPr rtl="0"/>
            <a:r>
              <a:rPr lang="de-DE" sz="2000" b="1" i="0" u="none" strike="noStrike" kern="1200" baseline="30000" dirty="0">
                <a:solidFill>
                  <a:srgbClr val="FFFFFF"/>
                </a:solidFill>
                <a:latin typeface="Arial" panose="020B0604020202020204" pitchFamily="34" charset="0"/>
                <a:ea typeface="+mn-ea"/>
                <a:cs typeface="Arial" panose="020B0604020202020204" pitchFamily="34" charset="0"/>
              </a:rPr>
              <a:t>Glas Marte GmbH </a:t>
            </a:r>
            <a:r>
              <a:rPr lang="de-DE" sz="2000" b="0" i="0" u="none" strike="noStrike" kern="1200" baseline="30000" dirty="0">
                <a:solidFill>
                  <a:srgbClr val="FFFFFF"/>
                </a:solidFill>
                <a:latin typeface="Arial" panose="020B0604020202020204" pitchFamily="34" charset="0"/>
                <a:ea typeface="+mn-ea"/>
                <a:cs typeface="Arial" panose="020B0604020202020204" pitchFamily="34" charset="0"/>
              </a:rPr>
              <a:t>| </a:t>
            </a:r>
            <a:r>
              <a:rPr lang="de-DE" sz="2000" b="0" i="0" u="none" strike="noStrike" kern="1200" baseline="30000" dirty="0" err="1">
                <a:solidFill>
                  <a:srgbClr val="FFFFFF"/>
                </a:solidFill>
                <a:latin typeface="Arial" panose="020B0604020202020204" pitchFamily="34" charset="0"/>
                <a:ea typeface="+mn-ea"/>
                <a:cs typeface="Arial" panose="020B0604020202020204" pitchFamily="34" charset="0"/>
              </a:rPr>
              <a:t>Brachsenweg</a:t>
            </a:r>
            <a:r>
              <a:rPr lang="de-DE" sz="2000" b="0" i="0" u="none" strike="noStrike" kern="1200" baseline="30000" dirty="0">
                <a:solidFill>
                  <a:srgbClr val="FFFFFF"/>
                </a:solidFill>
                <a:latin typeface="Arial" panose="020B0604020202020204" pitchFamily="34" charset="0"/>
                <a:ea typeface="+mn-ea"/>
                <a:cs typeface="Arial" panose="020B0604020202020204" pitchFamily="34" charset="0"/>
              </a:rPr>
              <a:t> 39 | A 6900 Bregenz</a:t>
            </a:r>
          </a:p>
          <a:p>
            <a:pPr rtl="0"/>
            <a:r>
              <a:rPr lang="de-DE" sz="2000" b="0" i="0" u="none" strike="noStrike" kern="1200" baseline="30000" dirty="0">
                <a:solidFill>
                  <a:srgbClr val="FFFFFF"/>
                </a:solidFill>
                <a:latin typeface="Arial" panose="020B0604020202020204" pitchFamily="34" charset="0"/>
                <a:ea typeface="+mn-ea"/>
                <a:cs typeface="Arial" panose="020B0604020202020204" pitchFamily="34" charset="0"/>
              </a:rPr>
              <a:t>T +43 5574 6722-0 | office@glasmarte.at I </a:t>
            </a:r>
            <a:r>
              <a:rPr lang="de-DE" sz="2000" b="1" i="0" u="none" strike="noStrike" kern="1200" baseline="30000" dirty="0">
                <a:solidFill>
                  <a:srgbClr val="FFFFFF"/>
                </a:solidFill>
                <a:latin typeface="Arial" panose="020B0604020202020204" pitchFamily="34" charset="0"/>
                <a:ea typeface="+mn-ea"/>
                <a:cs typeface="Arial" panose="020B0604020202020204" pitchFamily="34" charset="0"/>
                <a:hlinkClick r:id="rId2"/>
              </a:rPr>
              <a:t>www.glasmarte.at</a:t>
            </a:r>
            <a:endParaRPr lang="de-DE" sz="2000" b="1" i="0" u="none"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89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025067" y="2893665"/>
            <a:ext cx="5390984" cy="701703"/>
          </a:xfrm>
          <a:prstGeom prst="rect">
            <a:avLst/>
          </a:prstGeom>
        </p:spPr>
        <p:txBody>
          <a:bodyPr anchor="b">
            <a:noAutofit/>
          </a:bodyPr>
          <a:lstStyle>
            <a:lvl1pPr algn="l">
              <a:defRPr sz="3000" baseline="0">
                <a:solidFill>
                  <a:srgbClr val="B81B2B"/>
                </a:solidFill>
                <a:latin typeface="Arial" panose="020B0604020202020204" pitchFamily="34" charset="0"/>
                <a:cs typeface="Arial" panose="020B0604020202020204" pitchFamily="34" charset="0"/>
              </a:defRPr>
            </a:lvl1pPr>
          </a:lstStyle>
          <a:p>
            <a:r>
              <a:rPr lang="de-DE" dirty="0"/>
              <a:t>ÜBERSCHRIFT (FOLIENTITEL) H1</a:t>
            </a:r>
          </a:p>
        </p:txBody>
      </p:sp>
      <p:sp>
        <p:nvSpPr>
          <p:cNvPr id="7" name="Textplatzhalter 6"/>
          <p:cNvSpPr>
            <a:spLocks noGrp="1"/>
          </p:cNvSpPr>
          <p:nvPr>
            <p:ph type="body" sz="quarter" idx="10" hasCustomPrompt="1"/>
          </p:nvPr>
        </p:nvSpPr>
        <p:spPr>
          <a:xfrm>
            <a:off x="3025068" y="3618387"/>
            <a:ext cx="5390984" cy="936625"/>
          </a:xfrm>
          <a:prstGeom prst="rect">
            <a:avLst/>
          </a:prstGeom>
        </p:spPr>
        <p:txBody>
          <a:bodyPr/>
          <a:lstStyle>
            <a:lvl1pPr marL="0" indent="0">
              <a:buNone/>
              <a:defRPr sz="3000" baseline="0">
                <a:solidFill>
                  <a:srgbClr val="222E3B"/>
                </a:solidFill>
                <a:latin typeface="Arial" panose="020B0604020202020204" pitchFamily="34" charset="0"/>
                <a:cs typeface="Arial" panose="020B0604020202020204" pitchFamily="34" charset="0"/>
              </a:defRPr>
            </a:lvl1pPr>
          </a:lstStyle>
          <a:p>
            <a:pPr lvl="0"/>
            <a:r>
              <a:rPr lang="de-DE" dirty="0"/>
              <a:t>UNTERÜBERSCHRIFT (FOLIENTITEL) H1 </a:t>
            </a:r>
          </a:p>
        </p:txBody>
      </p:sp>
    </p:spTree>
    <p:extLst>
      <p:ext uri="{BB962C8B-B14F-4D97-AF65-F5344CB8AC3E}">
        <p14:creationId xmlns:p14="http://schemas.microsoft.com/office/powerpoint/2010/main" val="187467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lie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0190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_Allgemein">
    <p:spTree>
      <p:nvGrpSpPr>
        <p:cNvPr id="1" name=""/>
        <p:cNvGrpSpPr/>
        <p:nvPr/>
      </p:nvGrpSpPr>
      <p:grpSpPr>
        <a:xfrm>
          <a:off x="0" y="0"/>
          <a:ext cx="0" cy="0"/>
          <a:chOff x="0" y="0"/>
          <a:chExt cx="0" cy="0"/>
        </a:xfrm>
      </p:grpSpPr>
      <p:sp>
        <p:nvSpPr>
          <p:cNvPr id="10" name="Rechteck 9"/>
          <p:cNvSpPr/>
          <p:nvPr userDrawn="1"/>
        </p:nvSpPr>
        <p:spPr>
          <a:xfrm>
            <a:off x="3131821" y="4864308"/>
            <a:ext cx="5641680" cy="1444878"/>
          </a:xfrm>
          <a:prstGeom prst="rect">
            <a:avLst/>
          </a:prstGeom>
          <a:solidFill>
            <a:srgbClr val="FFFFFF">
              <a:alpha val="60000"/>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11" name="Titel 1"/>
          <p:cNvSpPr>
            <a:spLocks noGrp="1"/>
          </p:cNvSpPr>
          <p:nvPr>
            <p:ph type="ctrTitle" hasCustomPrompt="1"/>
          </p:nvPr>
        </p:nvSpPr>
        <p:spPr>
          <a:xfrm>
            <a:off x="3375660" y="5149493"/>
            <a:ext cx="5251179" cy="308352"/>
          </a:xfrm>
          <a:prstGeom prst="rect">
            <a:avLst/>
          </a:prstGeom>
          <a:ln>
            <a:noFill/>
          </a:ln>
        </p:spPr>
        <p:txBody>
          <a:bodyPr anchor="t">
            <a:noAutofit/>
          </a:bodyPr>
          <a:lstStyle>
            <a:lvl1pPr algn="l">
              <a:defRPr sz="2500" baseline="0">
                <a:solidFill>
                  <a:srgbClr val="B81B2B"/>
                </a:solidFill>
                <a:latin typeface="Arial" panose="020B0604020202020204" pitchFamily="34" charset="0"/>
                <a:cs typeface="Arial" panose="020B0604020202020204" pitchFamily="34" charset="0"/>
              </a:defRPr>
            </a:lvl1pPr>
          </a:lstStyle>
          <a:p>
            <a:r>
              <a:rPr lang="de-DE" dirty="0"/>
              <a:t>ÜBERSCHRIFT (FOLIENTITEL) H1</a:t>
            </a:r>
          </a:p>
        </p:txBody>
      </p:sp>
      <p:sp>
        <p:nvSpPr>
          <p:cNvPr id="13" name="Titel 1"/>
          <p:cNvSpPr txBox="1">
            <a:spLocks/>
          </p:cNvSpPr>
          <p:nvPr userDrawn="1"/>
        </p:nvSpPr>
        <p:spPr>
          <a:xfrm>
            <a:off x="3375660" y="5227232"/>
            <a:ext cx="5251179" cy="701703"/>
          </a:xfrm>
          <a:prstGeom prst="rect">
            <a:avLst/>
          </a:prstGeom>
          <a:ln>
            <a:noFill/>
          </a:ln>
        </p:spPr>
        <p:txBody>
          <a:bodyPr anchor="b">
            <a:noAutofit/>
          </a:bodyPr>
          <a:lstStyle>
            <a:lvl1pPr algn="l" defTabSz="914400" rtl="0" eaLnBrk="1" latinLnBrk="0" hangingPunct="1">
              <a:lnSpc>
                <a:spcPct val="90000"/>
              </a:lnSpc>
              <a:spcBef>
                <a:spcPct val="0"/>
              </a:spcBef>
              <a:buNone/>
              <a:defRPr sz="2500" kern="1200" baseline="0">
                <a:solidFill>
                  <a:srgbClr val="B81B2B"/>
                </a:solidFill>
                <a:latin typeface="Arial" panose="020B0604020202020204" pitchFamily="34" charset="0"/>
                <a:ea typeface="+mj-ea"/>
                <a:cs typeface="Arial" panose="020B0604020202020204" pitchFamily="34" charset="0"/>
              </a:defRPr>
            </a:lvl1pPr>
          </a:lstStyle>
          <a:p>
            <a:endParaRPr lang="de-DE" dirty="0"/>
          </a:p>
        </p:txBody>
      </p:sp>
      <p:sp>
        <p:nvSpPr>
          <p:cNvPr id="18" name="Inhaltsplatzhalter 17"/>
          <p:cNvSpPr>
            <a:spLocks noGrp="1"/>
          </p:cNvSpPr>
          <p:nvPr>
            <p:ph sz="quarter" idx="10" hasCustomPrompt="1"/>
          </p:nvPr>
        </p:nvSpPr>
        <p:spPr>
          <a:xfrm>
            <a:off x="3375025" y="5620711"/>
            <a:ext cx="5251450" cy="315619"/>
          </a:xfrm>
          <a:prstGeom prst="rect">
            <a:avLst/>
          </a:prstGeom>
        </p:spPr>
        <p:txBody>
          <a:bodyPr/>
          <a:lstStyle>
            <a:lvl1pPr marL="0" indent="0">
              <a:buNone/>
              <a:defRPr sz="2500" baseline="0">
                <a:latin typeface="Arial" panose="020B0604020202020204" pitchFamily="34" charset="0"/>
                <a:cs typeface="Arial" panose="020B0604020202020204" pitchFamily="34" charset="0"/>
              </a:defRPr>
            </a:lvl1pPr>
          </a:lstStyle>
          <a:p>
            <a:pPr lvl="0"/>
            <a:r>
              <a:rPr lang="de-DE" dirty="0"/>
              <a:t>UNTERÜBERSCHRIFT │DATUM</a:t>
            </a:r>
          </a:p>
        </p:txBody>
      </p:sp>
    </p:spTree>
    <p:extLst>
      <p:ext uri="{BB962C8B-B14F-4D97-AF65-F5344CB8AC3E}">
        <p14:creationId xmlns:p14="http://schemas.microsoft.com/office/powerpoint/2010/main" val="133607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hriftbeispiele">
    <p:spTree>
      <p:nvGrpSpPr>
        <p:cNvPr id="1" name=""/>
        <p:cNvGrpSpPr/>
        <p:nvPr/>
      </p:nvGrpSpPr>
      <p:grpSpPr>
        <a:xfrm>
          <a:off x="0" y="0"/>
          <a:ext cx="0" cy="0"/>
          <a:chOff x="0" y="0"/>
          <a:chExt cx="0" cy="0"/>
        </a:xfrm>
      </p:grpSpPr>
      <p:sp>
        <p:nvSpPr>
          <p:cNvPr id="7" name="Textfeld 6"/>
          <p:cNvSpPr txBox="1"/>
          <p:nvPr userDrawn="1"/>
        </p:nvSpPr>
        <p:spPr>
          <a:xfrm>
            <a:off x="260405" y="1727828"/>
            <a:ext cx="8623190" cy="1929759"/>
          </a:xfrm>
          <a:prstGeom prst="rect">
            <a:avLst/>
          </a:prstGeom>
          <a:noFill/>
        </p:spPr>
        <p:txBody>
          <a:bodyPr wrap="square" rtlCol="0">
            <a:spAutoFit/>
          </a:bodyPr>
          <a:lstStyle/>
          <a:p>
            <a:r>
              <a:rPr lang="de-DE" sz="1800" b="1" dirty="0">
                <a:solidFill>
                  <a:srgbClr val="222E3B"/>
                </a:solidFill>
                <a:latin typeface="Arial" panose="020B0604020202020204" pitchFamily="34" charset="0"/>
                <a:cs typeface="Arial" panose="020B0604020202020204" pitchFamily="34" charset="0"/>
              </a:rPr>
              <a:t>ZWISCHENÜBERSCHRIFT (DUNKTELGRAU,</a:t>
            </a:r>
            <a:r>
              <a:rPr lang="de-DE" sz="1800" b="1" baseline="0" dirty="0">
                <a:solidFill>
                  <a:srgbClr val="222E3B"/>
                </a:solidFill>
                <a:latin typeface="Arial" panose="020B0604020202020204" pitchFamily="34" charset="0"/>
                <a:cs typeface="Arial" panose="020B0604020202020204" pitchFamily="34" charset="0"/>
              </a:rPr>
              <a:t> 16 PT, ARIAL, GB)</a:t>
            </a:r>
          </a:p>
          <a:p>
            <a:r>
              <a:rPr lang="de-DE" sz="1800" b="0" i="0" kern="1200" dirty="0">
                <a:solidFill>
                  <a:srgbClr val="222E3B"/>
                </a:solidFill>
                <a:effectLst/>
                <a:latin typeface="Arial" panose="020B0604020202020204" pitchFamily="34" charset="0"/>
                <a:ea typeface="+mn-ea"/>
                <a:cs typeface="Arial" panose="020B0604020202020204" pitchFamily="34" charset="0"/>
              </a:rPr>
              <a:t>Fließtext (Dunkelgrau, 16pt. Arial):</a:t>
            </a:r>
            <a:r>
              <a:rPr lang="de-DE" sz="1800" b="0" i="0" kern="1200" baseline="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Lorem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ipsum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dolor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sit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amet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consectetuer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adipiscing</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elit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Aenean</a:t>
            </a:r>
            <a:r>
              <a:rPr lang="de-DE" sz="1800" b="0" i="0" kern="1200" dirty="0">
                <a:solidFill>
                  <a:srgbClr val="222E3B"/>
                </a:solidFill>
                <a:effectLst/>
                <a:latin typeface="Arial" panose="020B0604020202020204" pitchFamily="34" charset="0"/>
                <a:ea typeface="+mn-ea"/>
                <a:cs typeface="Arial" panose="020B0604020202020204" pitchFamily="34" charset="0"/>
              </a:rPr>
              <a:t> commodo </a:t>
            </a:r>
            <a:r>
              <a:rPr lang="de-DE" sz="1800" b="0" i="0" kern="1200" dirty="0" err="1">
                <a:solidFill>
                  <a:srgbClr val="222E3B"/>
                </a:solidFill>
                <a:effectLst/>
                <a:latin typeface="Arial" panose="020B0604020202020204" pitchFamily="34" charset="0"/>
                <a:ea typeface="+mn-ea"/>
                <a:cs typeface="Arial" panose="020B0604020202020204" pitchFamily="34" charset="0"/>
              </a:rPr>
              <a:t>ligula</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eget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dolor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Aenean</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massa</a:t>
            </a:r>
            <a:r>
              <a:rPr lang="de-DE" sz="1800" b="0" i="0" kern="1200" dirty="0">
                <a:solidFill>
                  <a:srgbClr val="222E3B"/>
                </a:solidFill>
                <a:effectLst/>
                <a:latin typeface="Arial" panose="020B0604020202020204" pitchFamily="34" charset="0"/>
                <a:ea typeface="+mn-ea"/>
                <a:cs typeface="Arial" panose="020B0604020202020204" pitchFamily="34" charset="0"/>
              </a:rPr>
              <a:t>. Cum </a:t>
            </a:r>
            <a:r>
              <a:rPr lang="de-DE" sz="1800" b="0" i="0" kern="1200" dirty="0" err="1">
                <a:solidFill>
                  <a:srgbClr val="222E3B"/>
                </a:solidFill>
                <a:effectLst/>
                <a:latin typeface="Arial" panose="020B0604020202020204" pitchFamily="34" charset="0"/>
                <a:ea typeface="+mn-ea"/>
                <a:cs typeface="Arial" panose="020B0604020202020204" pitchFamily="34" charset="0"/>
              </a:rPr>
              <a:t>sociis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natoque</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penatibus</a:t>
            </a:r>
            <a:r>
              <a:rPr lang="de-DE" sz="1800" b="0" i="0" kern="1200" dirty="0">
                <a:solidFill>
                  <a:srgbClr val="222E3B"/>
                </a:solidFill>
                <a:effectLst/>
                <a:latin typeface="Arial" panose="020B0604020202020204" pitchFamily="34" charset="0"/>
                <a:ea typeface="+mn-ea"/>
                <a:cs typeface="Arial" panose="020B0604020202020204" pitchFamily="34" charset="0"/>
              </a:rPr>
              <a:t> et </a:t>
            </a:r>
            <a:r>
              <a:rPr lang="de-DE" sz="1800" b="0" i="0" kern="1200" dirty="0" err="1">
                <a:solidFill>
                  <a:srgbClr val="222E3B"/>
                </a:solidFill>
                <a:effectLst/>
                <a:latin typeface="Arial" panose="020B0604020202020204" pitchFamily="34" charset="0"/>
                <a:ea typeface="+mn-ea"/>
                <a:cs typeface="Arial" panose="020B0604020202020204" pitchFamily="34" charset="0"/>
              </a:rPr>
              <a:t>magnis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parturient</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montes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nascetur</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ridiculus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mus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Donec</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quam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felis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ultricies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nec</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pellentesque</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eu</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pretium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quis</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err="1">
                <a:solidFill>
                  <a:srgbClr val="222E3B"/>
                </a:solidFill>
                <a:effectLst/>
                <a:latin typeface="Arial" panose="020B0604020202020204" pitchFamily="34" charset="0"/>
                <a:ea typeface="+mn-ea"/>
                <a:cs typeface="Arial" panose="020B0604020202020204" pitchFamily="34" charset="0"/>
              </a:rPr>
              <a:t>sem</a:t>
            </a:r>
            <a:r>
              <a:rPr lang="de-DE" sz="1800" b="0" i="0" kern="1200" dirty="0">
                <a:solidFill>
                  <a:srgbClr val="222E3B"/>
                </a:solidFill>
                <a:effectLst/>
                <a:latin typeface="Arial" panose="020B0604020202020204" pitchFamily="34" charset="0"/>
                <a:ea typeface="+mn-ea"/>
                <a:cs typeface="Arial" panose="020B0604020202020204" pitchFamily="34" charset="0"/>
              </a:rPr>
              <a:t>. </a:t>
            </a:r>
            <a:r>
              <a:rPr lang="de-DE" sz="1800" b="0" i="0" kern="1200" dirty="0">
                <a:solidFill>
                  <a:srgbClr val="B81B2B"/>
                </a:solidFill>
                <a:effectLst/>
                <a:latin typeface="Arial" panose="020B0604020202020204" pitchFamily="34" charset="0"/>
                <a:ea typeface="+mn-ea"/>
                <a:cs typeface="Arial" panose="020B0604020202020204" pitchFamily="34" charset="0"/>
              </a:rPr>
              <a:t>Heraushebungen,</a:t>
            </a:r>
            <a:r>
              <a:rPr lang="de-DE" sz="1800" b="0" i="0" kern="1200" baseline="0" dirty="0">
                <a:solidFill>
                  <a:srgbClr val="B81B2B"/>
                </a:solidFill>
                <a:effectLst/>
                <a:latin typeface="Arial" panose="020B0604020202020204" pitchFamily="34" charset="0"/>
                <a:ea typeface="+mn-ea"/>
                <a:cs typeface="Arial" panose="020B0604020202020204" pitchFamily="34" charset="0"/>
              </a:rPr>
              <a:t> Verlinkungen etc.</a:t>
            </a:r>
            <a:endParaRPr lang="de-DE" sz="1800" dirty="0">
              <a:solidFill>
                <a:srgbClr val="B81B2B"/>
              </a:solidFill>
              <a:latin typeface="Arial" panose="020B0604020202020204" pitchFamily="34" charset="0"/>
              <a:cs typeface="Arial" panose="020B0604020202020204" pitchFamily="34" charset="0"/>
            </a:endParaRPr>
          </a:p>
        </p:txBody>
      </p:sp>
      <p:sp>
        <p:nvSpPr>
          <p:cNvPr id="8" name="Textfeld 7"/>
          <p:cNvSpPr txBox="1"/>
          <p:nvPr userDrawn="1"/>
        </p:nvSpPr>
        <p:spPr>
          <a:xfrm>
            <a:off x="260405" y="4033830"/>
            <a:ext cx="8623190" cy="1077218"/>
          </a:xfrm>
          <a:prstGeom prst="rect">
            <a:avLst/>
          </a:prstGeom>
          <a:noFill/>
        </p:spPr>
        <p:txBody>
          <a:bodyPr wrap="square" rtlCol="0">
            <a:spAutoFit/>
          </a:bodyPr>
          <a:lstStyle/>
          <a:p>
            <a:r>
              <a:rPr lang="de-DE" sz="1600" b="1" dirty="0">
                <a:solidFill>
                  <a:srgbClr val="222E3B"/>
                </a:solidFill>
                <a:latin typeface="Arial" panose="020B0604020202020204" pitchFamily="34" charset="0"/>
                <a:cs typeface="Arial" panose="020B0604020202020204" pitchFamily="34" charset="0"/>
              </a:rPr>
              <a:t>AUZÄHLUNGEN </a:t>
            </a:r>
          </a:p>
          <a:p>
            <a:pPr marL="179388"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Zweite Ebene</a:t>
            </a:r>
          </a:p>
          <a:p>
            <a:pPr marL="449263" lvl="2"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Dritte Ebene</a:t>
            </a:r>
          </a:p>
          <a:p>
            <a:pPr marL="630238" lvl="3" indent="179388">
              <a:buFont typeface="Arial" panose="020B0604020202020204" pitchFamily="34" charset="0"/>
              <a:buChar char="»"/>
            </a:pPr>
            <a:r>
              <a:rPr lang="de-DE" sz="1600" dirty="0">
                <a:solidFill>
                  <a:srgbClr val="222E3B"/>
                </a:solidFill>
                <a:latin typeface="Arial" panose="020B0604020202020204" pitchFamily="34" charset="0"/>
                <a:cs typeface="Arial" panose="020B0604020202020204" pitchFamily="34" charset="0"/>
              </a:rPr>
              <a:t>Vierte Ebene</a:t>
            </a:r>
          </a:p>
        </p:txBody>
      </p:sp>
      <p:sp>
        <p:nvSpPr>
          <p:cNvPr id="4" name="Titel 1"/>
          <p:cNvSpPr>
            <a:spLocks noGrp="1"/>
          </p:cNvSpPr>
          <p:nvPr>
            <p:ph type="ctrTitle" hasCustomPrompt="1"/>
          </p:nvPr>
        </p:nvSpPr>
        <p:spPr>
          <a:xfrm>
            <a:off x="260405" y="138260"/>
            <a:ext cx="6463780" cy="701703"/>
          </a:xfrm>
          <a:prstGeom prst="rect">
            <a:avLst/>
          </a:prstGeom>
          <a:ln>
            <a:solidFill>
              <a:schemeClr val="bg1"/>
            </a:solidFill>
          </a:ln>
        </p:spPr>
        <p:txBody>
          <a:bodyPr anchor="b">
            <a:noAutofit/>
          </a:bodyPr>
          <a:lstStyle>
            <a:lvl1pPr algn="l">
              <a:defRPr sz="2000" baseline="0">
                <a:solidFill>
                  <a:srgbClr val="B81B2B"/>
                </a:solidFill>
                <a:latin typeface="Arial" panose="020B0604020202020204" pitchFamily="34" charset="0"/>
                <a:cs typeface="Arial" panose="020B0604020202020204" pitchFamily="34" charset="0"/>
              </a:defRPr>
            </a:lvl1pPr>
          </a:lstStyle>
          <a:p>
            <a:r>
              <a:rPr lang="de-DE" dirty="0"/>
              <a:t>ÜBERSCHRIFT (FOLIENTITEL) H1</a:t>
            </a:r>
          </a:p>
        </p:txBody>
      </p:sp>
      <p:sp>
        <p:nvSpPr>
          <p:cNvPr id="5" name="Textfeld 4"/>
          <p:cNvSpPr txBox="1"/>
          <p:nvPr userDrawn="1"/>
        </p:nvSpPr>
        <p:spPr>
          <a:xfrm>
            <a:off x="260405" y="839963"/>
            <a:ext cx="6463780" cy="400110"/>
          </a:xfrm>
          <a:prstGeom prst="rect">
            <a:avLst/>
          </a:prstGeom>
          <a:noFill/>
        </p:spPr>
        <p:txBody>
          <a:bodyPr wrap="square" rtlCol="0">
            <a:spAutoFit/>
          </a:bodyPr>
          <a:lstStyle/>
          <a:p>
            <a:r>
              <a:rPr lang="de-DE" sz="2000" dirty="0">
                <a:solidFill>
                  <a:srgbClr val="222E3B"/>
                </a:solidFill>
                <a:latin typeface="Arial" panose="020B0604020202020204" pitchFamily="34" charset="0"/>
                <a:cs typeface="Arial" panose="020B0604020202020204" pitchFamily="34" charset="0"/>
              </a:rPr>
              <a:t>UNTERÜBERSCHRIFT  (FOLIENUNTERTITEL)</a:t>
            </a:r>
            <a:r>
              <a:rPr lang="de-DE" sz="2000" baseline="0" dirty="0">
                <a:solidFill>
                  <a:srgbClr val="222E3B"/>
                </a:solidFill>
                <a:latin typeface="Arial" panose="020B0604020202020204" pitchFamily="34" charset="0"/>
                <a:cs typeface="Arial" panose="020B0604020202020204" pitchFamily="34" charset="0"/>
              </a:rPr>
              <a:t> </a:t>
            </a:r>
            <a:r>
              <a:rPr lang="de-DE" sz="2000" dirty="0">
                <a:solidFill>
                  <a:srgbClr val="222E3B"/>
                </a:solidFill>
                <a:latin typeface="Arial" panose="020B0604020202020204" pitchFamily="34" charset="0"/>
                <a:cs typeface="Arial" panose="020B0604020202020204" pitchFamily="34" charset="0"/>
              </a:rPr>
              <a:t>H2</a:t>
            </a:r>
          </a:p>
        </p:txBody>
      </p:sp>
    </p:spTree>
    <p:extLst>
      <p:ext uri="{BB962C8B-B14F-4D97-AF65-F5344CB8AC3E}">
        <p14:creationId xmlns:p14="http://schemas.microsoft.com/office/powerpoint/2010/main" val="45595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025067" y="2893665"/>
            <a:ext cx="5390984" cy="701703"/>
          </a:xfrm>
          <a:prstGeom prst="rect">
            <a:avLst/>
          </a:prstGeom>
        </p:spPr>
        <p:txBody>
          <a:bodyPr anchor="b">
            <a:noAutofit/>
          </a:bodyPr>
          <a:lstStyle>
            <a:lvl1pPr algn="l">
              <a:defRPr sz="3000" baseline="0">
                <a:solidFill>
                  <a:srgbClr val="B81B2B"/>
                </a:solidFill>
                <a:latin typeface="Arial" panose="020B0604020202020204" pitchFamily="34" charset="0"/>
                <a:cs typeface="Arial" panose="020B0604020202020204" pitchFamily="34" charset="0"/>
              </a:defRPr>
            </a:lvl1pPr>
          </a:lstStyle>
          <a:p>
            <a:r>
              <a:rPr lang="de-DE" dirty="0"/>
              <a:t>ÜBERSCHRIFT (FOLIENTITEL) H1</a:t>
            </a:r>
          </a:p>
        </p:txBody>
      </p:sp>
      <p:sp>
        <p:nvSpPr>
          <p:cNvPr id="7" name="Textplatzhalter 6"/>
          <p:cNvSpPr>
            <a:spLocks noGrp="1"/>
          </p:cNvSpPr>
          <p:nvPr>
            <p:ph type="body" sz="quarter" idx="10" hasCustomPrompt="1"/>
          </p:nvPr>
        </p:nvSpPr>
        <p:spPr>
          <a:xfrm>
            <a:off x="3025068" y="3618387"/>
            <a:ext cx="5390984" cy="936625"/>
          </a:xfrm>
          <a:prstGeom prst="rect">
            <a:avLst/>
          </a:prstGeom>
        </p:spPr>
        <p:txBody>
          <a:bodyPr/>
          <a:lstStyle>
            <a:lvl1pPr marL="0" indent="0">
              <a:buNone/>
              <a:defRPr sz="3000" baseline="0">
                <a:solidFill>
                  <a:srgbClr val="222E3B"/>
                </a:solidFill>
                <a:latin typeface="Arial" panose="020B0604020202020204" pitchFamily="34" charset="0"/>
                <a:cs typeface="Arial" panose="020B0604020202020204" pitchFamily="34" charset="0"/>
              </a:defRPr>
            </a:lvl1pPr>
          </a:lstStyle>
          <a:p>
            <a:pPr lvl="0"/>
            <a:r>
              <a:rPr lang="de-DE" dirty="0"/>
              <a:t>UNTERÜBERSCHRIFT (FOLIENTITEL) H1 </a:t>
            </a:r>
          </a:p>
        </p:txBody>
      </p:sp>
    </p:spTree>
    <p:extLst>
      <p:ext uri="{BB962C8B-B14F-4D97-AF65-F5344CB8AC3E}">
        <p14:creationId xmlns:p14="http://schemas.microsoft.com/office/powerpoint/2010/main" val="38160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olie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44747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folie_Allgemein">
    <p:spTree>
      <p:nvGrpSpPr>
        <p:cNvPr id="1" name=""/>
        <p:cNvGrpSpPr/>
        <p:nvPr/>
      </p:nvGrpSpPr>
      <p:grpSpPr>
        <a:xfrm>
          <a:off x="0" y="0"/>
          <a:ext cx="0" cy="0"/>
          <a:chOff x="0" y="0"/>
          <a:chExt cx="0" cy="0"/>
        </a:xfrm>
      </p:grpSpPr>
      <p:sp>
        <p:nvSpPr>
          <p:cNvPr id="10" name="Rechteck 9"/>
          <p:cNvSpPr/>
          <p:nvPr userDrawn="1"/>
        </p:nvSpPr>
        <p:spPr>
          <a:xfrm>
            <a:off x="3131821" y="4864308"/>
            <a:ext cx="5641680" cy="1444878"/>
          </a:xfrm>
          <a:prstGeom prst="rect">
            <a:avLst/>
          </a:prstGeom>
          <a:solidFill>
            <a:srgbClr val="FFFFFF">
              <a:alpha val="60000"/>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11" name="Titel 1"/>
          <p:cNvSpPr>
            <a:spLocks noGrp="1"/>
          </p:cNvSpPr>
          <p:nvPr>
            <p:ph type="ctrTitle" hasCustomPrompt="1"/>
          </p:nvPr>
        </p:nvSpPr>
        <p:spPr>
          <a:xfrm>
            <a:off x="3375660" y="5149493"/>
            <a:ext cx="5251179" cy="308352"/>
          </a:xfrm>
          <a:prstGeom prst="rect">
            <a:avLst/>
          </a:prstGeom>
          <a:ln>
            <a:noFill/>
          </a:ln>
        </p:spPr>
        <p:txBody>
          <a:bodyPr anchor="t">
            <a:noAutofit/>
          </a:bodyPr>
          <a:lstStyle>
            <a:lvl1pPr algn="l">
              <a:defRPr sz="2500" baseline="0">
                <a:solidFill>
                  <a:srgbClr val="B81B2B"/>
                </a:solidFill>
                <a:latin typeface="Arial" panose="020B0604020202020204" pitchFamily="34" charset="0"/>
                <a:cs typeface="Arial" panose="020B0604020202020204" pitchFamily="34" charset="0"/>
              </a:defRPr>
            </a:lvl1pPr>
          </a:lstStyle>
          <a:p>
            <a:r>
              <a:rPr lang="de-DE" dirty="0"/>
              <a:t>ÜBERSCHRIFT (FOLIENTITEL) H1</a:t>
            </a:r>
          </a:p>
        </p:txBody>
      </p:sp>
      <p:sp>
        <p:nvSpPr>
          <p:cNvPr id="13" name="Titel 1"/>
          <p:cNvSpPr txBox="1">
            <a:spLocks/>
          </p:cNvSpPr>
          <p:nvPr userDrawn="1"/>
        </p:nvSpPr>
        <p:spPr>
          <a:xfrm>
            <a:off x="3375660" y="5227232"/>
            <a:ext cx="5251179" cy="701703"/>
          </a:xfrm>
          <a:prstGeom prst="rect">
            <a:avLst/>
          </a:prstGeom>
          <a:ln>
            <a:noFill/>
          </a:ln>
        </p:spPr>
        <p:txBody>
          <a:bodyPr anchor="b">
            <a:noAutofit/>
          </a:bodyPr>
          <a:lstStyle>
            <a:lvl1pPr algn="l" defTabSz="914400" rtl="0" eaLnBrk="1" latinLnBrk="0" hangingPunct="1">
              <a:lnSpc>
                <a:spcPct val="90000"/>
              </a:lnSpc>
              <a:spcBef>
                <a:spcPct val="0"/>
              </a:spcBef>
              <a:buNone/>
              <a:defRPr sz="2500" kern="1200" baseline="0">
                <a:solidFill>
                  <a:srgbClr val="B81B2B"/>
                </a:solidFill>
                <a:latin typeface="Arial" panose="020B0604020202020204" pitchFamily="34" charset="0"/>
                <a:ea typeface="+mj-ea"/>
                <a:cs typeface="Arial" panose="020B0604020202020204" pitchFamily="34" charset="0"/>
              </a:defRPr>
            </a:lvl1pPr>
          </a:lstStyle>
          <a:p>
            <a:endParaRPr lang="de-DE" dirty="0"/>
          </a:p>
        </p:txBody>
      </p:sp>
      <p:sp>
        <p:nvSpPr>
          <p:cNvPr id="18" name="Inhaltsplatzhalter 17"/>
          <p:cNvSpPr>
            <a:spLocks noGrp="1"/>
          </p:cNvSpPr>
          <p:nvPr>
            <p:ph sz="quarter" idx="10" hasCustomPrompt="1"/>
          </p:nvPr>
        </p:nvSpPr>
        <p:spPr>
          <a:xfrm>
            <a:off x="3375025" y="5620711"/>
            <a:ext cx="5251450" cy="315619"/>
          </a:xfrm>
          <a:prstGeom prst="rect">
            <a:avLst/>
          </a:prstGeom>
        </p:spPr>
        <p:txBody>
          <a:bodyPr/>
          <a:lstStyle>
            <a:lvl1pPr marL="0" indent="0">
              <a:buNone/>
              <a:defRPr sz="2500" baseline="0">
                <a:latin typeface="Arial" panose="020B0604020202020204" pitchFamily="34" charset="0"/>
                <a:cs typeface="Arial" panose="020B0604020202020204" pitchFamily="34" charset="0"/>
              </a:defRPr>
            </a:lvl1pPr>
          </a:lstStyle>
          <a:p>
            <a:pPr lvl="0"/>
            <a:r>
              <a:rPr lang="de-DE" dirty="0"/>
              <a:t>UNTERÜBERSCHRIFT │DATUM</a:t>
            </a:r>
          </a:p>
        </p:txBody>
      </p:sp>
    </p:spTree>
    <p:extLst>
      <p:ext uri="{BB962C8B-B14F-4D97-AF65-F5344CB8AC3E}">
        <p14:creationId xmlns:p14="http://schemas.microsoft.com/office/powerpoint/2010/main" val="15288294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543056"/>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atumsplatzhalter 3"/>
          <p:cNvSpPr>
            <a:spLocks noGrp="1"/>
          </p:cNvSpPr>
          <p:nvPr userDrawn="1"/>
        </p:nvSpPr>
        <p:spPr>
          <a:xfrm>
            <a:off x="260405" y="6311901"/>
            <a:ext cx="1733288"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a:solidFill>
                  <a:srgbClr val="222E3B"/>
                </a:solidFill>
                <a:latin typeface="Arial" panose="020B0604020202020204" pitchFamily="34" charset="0"/>
                <a:cs typeface="Arial" panose="020B0604020202020204" pitchFamily="34" charset="0"/>
              </a:rPr>
              <a:t>29.10.2018 | © Glas Marte</a:t>
            </a:r>
          </a:p>
        </p:txBody>
      </p:sp>
      <p:sp>
        <p:nvSpPr>
          <p:cNvPr id="8" name="Fußzeilenplatzhalter 4"/>
          <p:cNvSpPr>
            <a:spLocks noGrp="1"/>
          </p:cNvSpPr>
          <p:nvPr userDrawn="1"/>
        </p:nvSpPr>
        <p:spPr>
          <a:xfrm>
            <a:off x="1373091" y="6311901"/>
            <a:ext cx="7510504"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1200">
                <a:solidFill>
                  <a:srgbClr val="222E3B"/>
                </a:solidFill>
              </a:rPr>
              <a:t>INHALT│ </a:t>
            </a:r>
            <a:r>
              <a:rPr lang="de-DE" sz="1200" dirty="0">
                <a:solidFill>
                  <a:srgbClr val="222E3B"/>
                </a:solidFill>
              </a:rPr>
              <a:t>GANZGLASDUSCHEN</a:t>
            </a:r>
            <a:r>
              <a:rPr lang="de-DE" sz="1200" dirty="0"/>
              <a:t> </a:t>
            </a:r>
            <a:r>
              <a:rPr lang="az-Cyrl-AZ" sz="1200" dirty="0">
                <a:solidFill>
                  <a:srgbClr val="B81B2B"/>
                </a:solidFill>
              </a:rPr>
              <a:t>│</a:t>
            </a:r>
            <a:r>
              <a:rPr lang="de-DE" sz="1200" dirty="0">
                <a:solidFill>
                  <a:srgbClr val="B81B2B"/>
                </a:solidFill>
              </a:rPr>
              <a:t> </a:t>
            </a:r>
            <a:fld id="{9904E8E1-8FA0-4B23-8BB7-4D64B54C7E9B}" type="slidenum">
              <a:rPr lang="de-DE" sz="1200" smtClean="0">
                <a:solidFill>
                  <a:srgbClr val="B81B2B"/>
                </a:solidFill>
              </a:rPr>
              <a:t>‹Nr.›</a:t>
            </a:fld>
            <a:endParaRPr lang="de-DE" sz="1200" dirty="0">
              <a:solidFill>
                <a:srgbClr val="B81B2B"/>
              </a:solidFill>
            </a:endParaRPr>
          </a:p>
        </p:txBody>
      </p:sp>
    </p:spTree>
    <p:extLst>
      <p:ext uri="{BB962C8B-B14F-4D97-AF65-F5344CB8AC3E}">
        <p14:creationId xmlns:p14="http://schemas.microsoft.com/office/powerpoint/2010/main" val="15814226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ußzeilenplatzhalter 4"/>
          <p:cNvSpPr>
            <a:spLocks noGrp="1"/>
          </p:cNvSpPr>
          <p:nvPr userDrawn="1"/>
        </p:nvSpPr>
        <p:spPr>
          <a:xfrm>
            <a:off x="1373091" y="6311901"/>
            <a:ext cx="7510504"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1200" dirty="0">
                <a:solidFill>
                  <a:srgbClr val="222E3B"/>
                </a:solidFill>
              </a:rPr>
              <a:t>1. </a:t>
            </a:r>
            <a:r>
              <a:rPr lang="de-DE" sz="1200">
                <a:solidFill>
                  <a:srgbClr val="222E3B"/>
                </a:solidFill>
              </a:rPr>
              <a:t>STATUS │ </a:t>
            </a:r>
            <a:r>
              <a:rPr lang="de-DE" sz="1200" dirty="0">
                <a:solidFill>
                  <a:srgbClr val="222E3B"/>
                </a:solidFill>
              </a:rPr>
              <a:t>GANZGLASDUSCHEN</a:t>
            </a:r>
            <a:r>
              <a:rPr lang="de-DE" sz="1200" dirty="0"/>
              <a:t> </a:t>
            </a:r>
            <a:r>
              <a:rPr lang="az-Cyrl-AZ" sz="1200" dirty="0">
                <a:solidFill>
                  <a:srgbClr val="B81B2B"/>
                </a:solidFill>
              </a:rPr>
              <a:t>│</a:t>
            </a:r>
            <a:r>
              <a:rPr lang="de-DE" sz="1200" dirty="0">
                <a:solidFill>
                  <a:srgbClr val="B81B2B"/>
                </a:solidFill>
              </a:rPr>
              <a:t> </a:t>
            </a:r>
            <a:fld id="{9904E8E1-8FA0-4B23-8BB7-4D64B54C7E9B}" type="slidenum">
              <a:rPr lang="de-DE" sz="1200" smtClean="0">
                <a:solidFill>
                  <a:srgbClr val="B81B2B"/>
                </a:solidFill>
              </a:rPr>
              <a:t>‹Nr.›</a:t>
            </a:fld>
            <a:endParaRPr lang="de-DE" sz="1200" dirty="0">
              <a:solidFill>
                <a:srgbClr val="B81B2B"/>
              </a:solidFill>
            </a:endParaRPr>
          </a:p>
        </p:txBody>
      </p:sp>
      <p:sp>
        <p:nvSpPr>
          <p:cNvPr id="6" name="Datumsplatzhalter 3"/>
          <p:cNvSpPr>
            <a:spLocks noGrp="1"/>
          </p:cNvSpPr>
          <p:nvPr userDrawn="1"/>
        </p:nvSpPr>
        <p:spPr>
          <a:xfrm>
            <a:off x="260405" y="6311901"/>
            <a:ext cx="1733288"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a:solidFill>
                  <a:srgbClr val="222E3B"/>
                </a:solidFill>
                <a:latin typeface="Arial" panose="020B0604020202020204" pitchFamily="34" charset="0"/>
                <a:cs typeface="Arial" panose="020B0604020202020204" pitchFamily="34" charset="0"/>
              </a:rPr>
              <a:t>29.10.2018 | © Glas Marte</a:t>
            </a:r>
          </a:p>
        </p:txBody>
      </p:sp>
    </p:spTree>
    <p:extLst>
      <p:ext uri="{BB962C8B-B14F-4D97-AF65-F5344CB8AC3E}">
        <p14:creationId xmlns:p14="http://schemas.microsoft.com/office/powerpoint/2010/main" val="237432917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8"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ußzeilenplatzhalter 4"/>
          <p:cNvSpPr>
            <a:spLocks noGrp="1"/>
          </p:cNvSpPr>
          <p:nvPr userDrawn="1"/>
        </p:nvSpPr>
        <p:spPr>
          <a:xfrm>
            <a:off x="1373091" y="6311901"/>
            <a:ext cx="7510504"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1200" dirty="0">
                <a:solidFill>
                  <a:srgbClr val="222E3B"/>
                </a:solidFill>
              </a:rPr>
              <a:t>2. CHANCEN FÜR DAS </a:t>
            </a:r>
            <a:r>
              <a:rPr lang="de-DE" sz="1200">
                <a:solidFill>
                  <a:srgbClr val="222E3B"/>
                </a:solidFill>
              </a:rPr>
              <a:t>GLASERHANDWERK │ </a:t>
            </a:r>
            <a:r>
              <a:rPr lang="de-DE" sz="1200" dirty="0">
                <a:solidFill>
                  <a:srgbClr val="222E3B"/>
                </a:solidFill>
              </a:rPr>
              <a:t>GANZGLASDUSCHEN</a:t>
            </a:r>
            <a:r>
              <a:rPr lang="de-DE" sz="1200" dirty="0"/>
              <a:t> </a:t>
            </a:r>
            <a:r>
              <a:rPr lang="az-Cyrl-AZ" sz="1200" dirty="0">
                <a:solidFill>
                  <a:srgbClr val="B81B2B"/>
                </a:solidFill>
              </a:rPr>
              <a:t>│</a:t>
            </a:r>
            <a:r>
              <a:rPr lang="de-DE" sz="1200" dirty="0">
                <a:solidFill>
                  <a:srgbClr val="B81B2B"/>
                </a:solidFill>
              </a:rPr>
              <a:t> </a:t>
            </a:r>
            <a:fld id="{9904E8E1-8FA0-4B23-8BB7-4D64B54C7E9B}" type="slidenum">
              <a:rPr lang="de-DE" sz="1200" smtClean="0">
                <a:solidFill>
                  <a:srgbClr val="B81B2B"/>
                </a:solidFill>
              </a:rPr>
              <a:t>‹Nr.›</a:t>
            </a:fld>
            <a:endParaRPr lang="de-DE" sz="1200" dirty="0">
              <a:solidFill>
                <a:srgbClr val="B81B2B"/>
              </a:solidFill>
            </a:endParaRPr>
          </a:p>
        </p:txBody>
      </p:sp>
      <p:sp>
        <p:nvSpPr>
          <p:cNvPr id="6" name="Datumsplatzhalter 3"/>
          <p:cNvSpPr>
            <a:spLocks noGrp="1"/>
          </p:cNvSpPr>
          <p:nvPr userDrawn="1"/>
        </p:nvSpPr>
        <p:spPr>
          <a:xfrm>
            <a:off x="260405" y="6311901"/>
            <a:ext cx="1733288"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a:solidFill>
                  <a:srgbClr val="222E3B"/>
                </a:solidFill>
                <a:latin typeface="Arial" panose="020B0604020202020204" pitchFamily="34" charset="0"/>
                <a:cs typeface="Arial" panose="020B0604020202020204" pitchFamily="34" charset="0"/>
              </a:rPr>
              <a:t>29.10.2018 | © Glas Marte</a:t>
            </a:r>
          </a:p>
        </p:txBody>
      </p:sp>
    </p:spTree>
    <p:extLst>
      <p:ext uri="{BB962C8B-B14F-4D97-AF65-F5344CB8AC3E}">
        <p14:creationId xmlns:p14="http://schemas.microsoft.com/office/powerpoint/2010/main" val="11785779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ußzeilenplatzhalter 4"/>
          <p:cNvSpPr>
            <a:spLocks noGrp="1"/>
          </p:cNvSpPr>
          <p:nvPr userDrawn="1"/>
        </p:nvSpPr>
        <p:spPr>
          <a:xfrm>
            <a:off x="1373091" y="6311901"/>
            <a:ext cx="7510504"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1200" dirty="0">
                <a:solidFill>
                  <a:srgbClr val="222E3B"/>
                </a:solidFill>
              </a:rPr>
              <a:t>3. NEUE ENTWICKLUNGEN IN ÖSTERREICH</a:t>
            </a:r>
            <a:r>
              <a:rPr lang="de-DE" sz="1200">
                <a:solidFill>
                  <a:srgbClr val="222E3B"/>
                </a:solidFill>
              </a:rPr>
              <a:t>│ GANZGLASDUSCHEN</a:t>
            </a:r>
            <a:r>
              <a:rPr lang="de-DE" sz="1200"/>
              <a:t> </a:t>
            </a:r>
            <a:r>
              <a:rPr lang="az-Cyrl-AZ" sz="1200" dirty="0">
                <a:solidFill>
                  <a:srgbClr val="B81B2B"/>
                </a:solidFill>
              </a:rPr>
              <a:t>│</a:t>
            </a:r>
            <a:r>
              <a:rPr lang="de-DE" sz="1200" dirty="0">
                <a:solidFill>
                  <a:srgbClr val="B81B2B"/>
                </a:solidFill>
              </a:rPr>
              <a:t> </a:t>
            </a:r>
            <a:fld id="{9904E8E1-8FA0-4B23-8BB7-4D64B54C7E9B}" type="slidenum">
              <a:rPr lang="de-DE" sz="1200" smtClean="0">
                <a:solidFill>
                  <a:srgbClr val="B81B2B"/>
                </a:solidFill>
              </a:rPr>
              <a:t>‹Nr.›</a:t>
            </a:fld>
            <a:endParaRPr lang="de-DE" sz="1200" dirty="0">
              <a:solidFill>
                <a:srgbClr val="B81B2B"/>
              </a:solidFill>
            </a:endParaRPr>
          </a:p>
        </p:txBody>
      </p:sp>
      <p:sp>
        <p:nvSpPr>
          <p:cNvPr id="6" name="Datumsplatzhalter 3"/>
          <p:cNvSpPr>
            <a:spLocks noGrp="1"/>
          </p:cNvSpPr>
          <p:nvPr userDrawn="1"/>
        </p:nvSpPr>
        <p:spPr>
          <a:xfrm>
            <a:off x="260405" y="6311901"/>
            <a:ext cx="1733288"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a:solidFill>
                  <a:srgbClr val="222E3B"/>
                </a:solidFill>
                <a:latin typeface="Arial" panose="020B0604020202020204" pitchFamily="34" charset="0"/>
                <a:cs typeface="Arial" panose="020B0604020202020204" pitchFamily="34" charset="0"/>
              </a:rPr>
              <a:t>29.10.2018 | © Glas Marte</a:t>
            </a:r>
          </a:p>
        </p:txBody>
      </p:sp>
    </p:spTree>
    <p:extLst>
      <p:ext uri="{BB962C8B-B14F-4D97-AF65-F5344CB8AC3E}">
        <p14:creationId xmlns:p14="http://schemas.microsoft.com/office/powerpoint/2010/main" val="37928146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ußzeilenplatzhalter 4"/>
          <p:cNvSpPr>
            <a:spLocks noGrp="1"/>
          </p:cNvSpPr>
          <p:nvPr userDrawn="1"/>
        </p:nvSpPr>
        <p:spPr>
          <a:xfrm>
            <a:off x="1373091" y="6311901"/>
            <a:ext cx="7510504"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1200" dirty="0">
                <a:solidFill>
                  <a:srgbClr val="222E3B"/>
                </a:solidFill>
              </a:rPr>
              <a:t>4.</a:t>
            </a:r>
            <a:r>
              <a:rPr lang="de-DE" sz="1200" baseline="0" dirty="0">
                <a:solidFill>
                  <a:srgbClr val="222E3B"/>
                </a:solidFill>
              </a:rPr>
              <a:t> </a:t>
            </a:r>
            <a:r>
              <a:rPr lang="de-DE" sz="1200" baseline="0">
                <a:solidFill>
                  <a:srgbClr val="222E3B"/>
                </a:solidFill>
              </a:rPr>
              <a:t>POTENZIALE</a:t>
            </a:r>
            <a:r>
              <a:rPr lang="de-DE" sz="1200">
                <a:solidFill>
                  <a:srgbClr val="222E3B"/>
                </a:solidFill>
              </a:rPr>
              <a:t>│ </a:t>
            </a:r>
            <a:r>
              <a:rPr lang="de-DE" sz="1200" dirty="0">
                <a:solidFill>
                  <a:srgbClr val="222E3B"/>
                </a:solidFill>
              </a:rPr>
              <a:t>GANZGLASDUSCHEN</a:t>
            </a:r>
            <a:r>
              <a:rPr lang="de-DE" sz="1200" dirty="0"/>
              <a:t> </a:t>
            </a:r>
            <a:r>
              <a:rPr lang="az-Cyrl-AZ" sz="1200" dirty="0">
                <a:solidFill>
                  <a:srgbClr val="B81B2B"/>
                </a:solidFill>
              </a:rPr>
              <a:t>│</a:t>
            </a:r>
            <a:r>
              <a:rPr lang="de-DE" sz="1200" dirty="0">
                <a:solidFill>
                  <a:srgbClr val="B81B2B"/>
                </a:solidFill>
              </a:rPr>
              <a:t> </a:t>
            </a:r>
            <a:fld id="{9904E8E1-8FA0-4B23-8BB7-4D64B54C7E9B}" type="slidenum">
              <a:rPr lang="de-DE" sz="1200" smtClean="0">
                <a:solidFill>
                  <a:srgbClr val="B81B2B"/>
                </a:solidFill>
              </a:rPr>
              <a:t>‹Nr.›</a:t>
            </a:fld>
            <a:endParaRPr lang="de-DE" sz="1200" dirty="0">
              <a:solidFill>
                <a:srgbClr val="B81B2B"/>
              </a:solidFill>
            </a:endParaRPr>
          </a:p>
        </p:txBody>
      </p:sp>
      <p:sp>
        <p:nvSpPr>
          <p:cNvPr id="6" name="Datumsplatzhalter 3"/>
          <p:cNvSpPr>
            <a:spLocks noGrp="1"/>
          </p:cNvSpPr>
          <p:nvPr userDrawn="1"/>
        </p:nvSpPr>
        <p:spPr>
          <a:xfrm>
            <a:off x="260405" y="6311901"/>
            <a:ext cx="1733288"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a:solidFill>
                  <a:srgbClr val="222E3B"/>
                </a:solidFill>
                <a:latin typeface="Arial" panose="020B0604020202020204" pitchFamily="34" charset="0"/>
                <a:cs typeface="Arial" panose="020B0604020202020204" pitchFamily="34" charset="0"/>
              </a:rPr>
              <a:t>29.10.2018 | © Glas Marte</a:t>
            </a:r>
          </a:p>
        </p:txBody>
      </p:sp>
    </p:spTree>
    <p:extLst>
      <p:ext uri="{BB962C8B-B14F-4D97-AF65-F5344CB8AC3E}">
        <p14:creationId xmlns:p14="http://schemas.microsoft.com/office/powerpoint/2010/main" val="368247040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ußzeilenplatzhalter 4"/>
          <p:cNvSpPr>
            <a:spLocks noGrp="1"/>
          </p:cNvSpPr>
          <p:nvPr userDrawn="1"/>
        </p:nvSpPr>
        <p:spPr>
          <a:xfrm>
            <a:off x="1373091" y="6311901"/>
            <a:ext cx="7510504"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1200" dirty="0">
                <a:solidFill>
                  <a:srgbClr val="222E3B"/>
                </a:solidFill>
              </a:rPr>
              <a:t>5. DISKUSSION</a:t>
            </a:r>
            <a:r>
              <a:rPr lang="de-DE" sz="1200">
                <a:solidFill>
                  <a:srgbClr val="222E3B"/>
                </a:solidFill>
              </a:rPr>
              <a:t>│ GANZGLASDUSCHEN</a:t>
            </a:r>
            <a:r>
              <a:rPr lang="de-DE" sz="1200"/>
              <a:t> </a:t>
            </a:r>
            <a:r>
              <a:rPr lang="az-Cyrl-AZ" sz="1200" dirty="0">
                <a:solidFill>
                  <a:srgbClr val="B81B2B"/>
                </a:solidFill>
              </a:rPr>
              <a:t>│</a:t>
            </a:r>
            <a:r>
              <a:rPr lang="de-DE" sz="1200" dirty="0">
                <a:solidFill>
                  <a:srgbClr val="B81B2B"/>
                </a:solidFill>
              </a:rPr>
              <a:t> </a:t>
            </a:r>
            <a:fld id="{9904E8E1-8FA0-4B23-8BB7-4D64B54C7E9B}" type="slidenum">
              <a:rPr lang="de-DE" sz="1200" smtClean="0">
                <a:solidFill>
                  <a:srgbClr val="B81B2B"/>
                </a:solidFill>
              </a:rPr>
              <a:t>‹Nr.›</a:t>
            </a:fld>
            <a:endParaRPr lang="de-DE" sz="1200" dirty="0">
              <a:solidFill>
                <a:srgbClr val="B81B2B"/>
              </a:solidFill>
            </a:endParaRPr>
          </a:p>
        </p:txBody>
      </p:sp>
      <p:sp>
        <p:nvSpPr>
          <p:cNvPr id="6" name="Datumsplatzhalter 3"/>
          <p:cNvSpPr>
            <a:spLocks noGrp="1"/>
          </p:cNvSpPr>
          <p:nvPr userDrawn="1"/>
        </p:nvSpPr>
        <p:spPr>
          <a:xfrm>
            <a:off x="260405" y="6311901"/>
            <a:ext cx="1733288"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a:solidFill>
                  <a:srgbClr val="222E3B"/>
                </a:solidFill>
                <a:latin typeface="Arial" panose="020B0604020202020204" pitchFamily="34" charset="0"/>
                <a:cs typeface="Arial" panose="020B0604020202020204" pitchFamily="34" charset="0"/>
              </a:rPr>
              <a:t>29.10.2018 | © Glas Marte</a:t>
            </a:r>
          </a:p>
        </p:txBody>
      </p:sp>
    </p:spTree>
    <p:extLst>
      <p:ext uri="{BB962C8B-B14F-4D97-AF65-F5344CB8AC3E}">
        <p14:creationId xmlns:p14="http://schemas.microsoft.com/office/powerpoint/2010/main" val="342868465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B81B2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608275"/>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welt.de/wissenschaft/article160384/So-sieht-Schimmelpilz-unter-dem-Mikroskop-aus.htm" TargetMode="External"/><Relationship Id="rId1" Type="http://schemas.openxmlformats.org/officeDocument/2006/relationships/slideLayout" Target="../slideLayouts/slideLayout8.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27085" y="4937897"/>
            <a:ext cx="5660192" cy="308352"/>
          </a:xfrm>
        </p:spPr>
        <p:txBody>
          <a:bodyPr/>
          <a:lstStyle/>
          <a:p>
            <a:r>
              <a:rPr lang="de-DE" dirty="0"/>
              <a:t>GLAS IM BAUWESEN</a:t>
            </a:r>
          </a:p>
        </p:txBody>
      </p:sp>
      <p:sp>
        <p:nvSpPr>
          <p:cNvPr id="3" name="Inhaltsplatzhalter 2"/>
          <p:cNvSpPr>
            <a:spLocks noGrp="1"/>
          </p:cNvSpPr>
          <p:nvPr>
            <p:ph sz="quarter" idx="10"/>
          </p:nvPr>
        </p:nvSpPr>
        <p:spPr>
          <a:xfrm>
            <a:off x="3226449" y="5409115"/>
            <a:ext cx="5917551" cy="315619"/>
          </a:xfrm>
        </p:spPr>
        <p:txBody>
          <a:bodyPr/>
          <a:lstStyle/>
          <a:p>
            <a:r>
              <a:rPr lang="de-DE" sz="2200"/>
              <a:t>GANZGLASDUSCHEN – ÖNORM B 3719</a:t>
            </a:r>
            <a:endParaRPr lang="de-DE" sz="2200" dirty="0"/>
          </a:p>
          <a:p>
            <a:r>
              <a:rPr lang="de-DE" sz="2200"/>
              <a:t>HYGIENE DURCH GLAS</a:t>
            </a:r>
            <a:endParaRPr lang="de-DE" sz="22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045" y="441321"/>
            <a:ext cx="2826327" cy="4886361"/>
          </a:xfrm>
          <a:prstGeom prst="rect">
            <a:avLst/>
          </a:prstGeom>
        </p:spPr>
      </p:pic>
      <p:sp>
        <p:nvSpPr>
          <p:cNvPr id="7" name="Textfeld 6"/>
          <p:cNvSpPr txBox="1"/>
          <p:nvPr/>
        </p:nvSpPr>
        <p:spPr>
          <a:xfrm>
            <a:off x="249382" y="6317673"/>
            <a:ext cx="1715444" cy="369332"/>
          </a:xfrm>
          <a:prstGeom prst="rect">
            <a:avLst/>
          </a:prstGeom>
          <a:solidFill>
            <a:schemeClr val="bg1"/>
          </a:solidFill>
        </p:spPr>
        <p:txBody>
          <a:bodyPr wrap="square" rtlCol="0">
            <a:spAutoFit/>
          </a:bodyPr>
          <a:lstStyle/>
          <a:p>
            <a:endParaRPr lang="de-DE"/>
          </a:p>
        </p:txBody>
      </p:sp>
    </p:spTree>
    <p:extLst>
      <p:ext uri="{BB962C8B-B14F-4D97-AF65-F5344CB8AC3E}">
        <p14:creationId xmlns:p14="http://schemas.microsoft.com/office/powerpoint/2010/main" val="219477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260405" y="138260"/>
            <a:ext cx="6463780"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dirty="0"/>
              <a:t>6. </a:t>
            </a:r>
            <a:r>
              <a:rPr lang="de-DE"/>
              <a:t>BEISPIEL  GLASVERKLEIDUNGEN</a:t>
            </a:r>
            <a:endParaRPr lang="de-DE" dirty="0"/>
          </a:p>
        </p:txBody>
      </p:sp>
      <p:sp>
        <p:nvSpPr>
          <p:cNvPr id="16" name="Textfeld 15"/>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21" name="Textfeld 20"/>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sp>
        <p:nvSpPr>
          <p:cNvPr id="8" name="Textfeld 7"/>
          <p:cNvSpPr txBox="1"/>
          <p:nvPr/>
        </p:nvSpPr>
        <p:spPr>
          <a:xfrm>
            <a:off x="260405" y="839963"/>
            <a:ext cx="7221050" cy="400110"/>
          </a:xfrm>
          <a:prstGeom prst="rect">
            <a:avLst/>
          </a:prstGeom>
          <a:noFill/>
        </p:spPr>
        <p:txBody>
          <a:bodyPr wrap="square" rtlCol="0">
            <a:spAutoFit/>
          </a:bodyPr>
          <a:lstStyle/>
          <a:p>
            <a:r>
              <a:rPr lang="de-DE" sz="2000" dirty="0">
                <a:solidFill>
                  <a:srgbClr val="222E3B"/>
                </a:solidFill>
                <a:latin typeface="Arial" panose="020B0604020202020204" pitchFamily="34" charset="0"/>
                <a:cs typeface="Arial" panose="020B0604020202020204" pitchFamily="34" charset="0"/>
              </a:rPr>
              <a:t>ÖNORM B 3719 </a:t>
            </a:r>
            <a:r>
              <a:rPr lang="de-DE" sz="2000">
                <a:solidFill>
                  <a:srgbClr val="222E3B"/>
                </a:solidFill>
                <a:latin typeface="Arial" panose="020B0604020202020204" pitchFamily="34" charset="0"/>
                <a:cs typeface="Arial" panose="020B0604020202020204" pitchFamily="34" charset="0"/>
              </a:rPr>
              <a:t>/ 7. </a:t>
            </a:r>
            <a:r>
              <a:rPr lang="de-DE" sz="2000" dirty="0">
                <a:solidFill>
                  <a:srgbClr val="222E3B"/>
                </a:solidFill>
                <a:latin typeface="Arial" panose="020B0604020202020204" pitchFamily="34" charset="0"/>
                <a:cs typeface="Arial" panose="020B0604020202020204" pitchFamily="34" charset="0"/>
              </a:rPr>
              <a:t>Glasverkleidungen</a:t>
            </a:r>
          </a:p>
        </p:txBody>
      </p:sp>
      <p:sp>
        <p:nvSpPr>
          <p:cNvPr id="2" name="Textfeld 1"/>
          <p:cNvSpPr txBox="1"/>
          <p:nvPr/>
        </p:nvSpPr>
        <p:spPr>
          <a:xfrm>
            <a:off x="547884" y="1941776"/>
            <a:ext cx="7617481" cy="646331"/>
          </a:xfrm>
          <a:prstGeom prst="rect">
            <a:avLst/>
          </a:prstGeom>
          <a:noFill/>
        </p:spPr>
        <p:txBody>
          <a:bodyPr wrap="square" rtlCol="0">
            <a:spAutoFit/>
          </a:bodyPr>
          <a:lstStyle/>
          <a:p>
            <a:r>
              <a:rPr lang="de-DE"/>
              <a:t>Armaturen oder Mischer können, falls erwünscht, hinter der Glasverkleidung verborgen werden.</a:t>
            </a:r>
          </a:p>
        </p:txBody>
      </p:sp>
      <p:pic>
        <p:nvPicPr>
          <p:cNvPr id="3" name="Grafik 2"/>
          <p:cNvPicPr>
            <a:picLocks noChangeAspect="1"/>
          </p:cNvPicPr>
          <p:nvPr/>
        </p:nvPicPr>
        <p:blipFill>
          <a:blip r:embed="rId2"/>
          <a:stretch>
            <a:fillRect/>
          </a:stretch>
        </p:blipFill>
        <p:spPr>
          <a:xfrm>
            <a:off x="806443" y="2753038"/>
            <a:ext cx="4370120" cy="349839"/>
          </a:xfrm>
          <a:prstGeom prst="rect">
            <a:avLst/>
          </a:prstGeom>
        </p:spPr>
      </p:pic>
      <p:pic>
        <p:nvPicPr>
          <p:cNvPr id="5" name="Grafik 4"/>
          <p:cNvPicPr>
            <a:picLocks noChangeAspect="1"/>
          </p:cNvPicPr>
          <p:nvPr/>
        </p:nvPicPr>
        <p:blipFill>
          <a:blip r:embed="rId3"/>
          <a:stretch>
            <a:fillRect/>
          </a:stretch>
        </p:blipFill>
        <p:spPr>
          <a:xfrm>
            <a:off x="851785" y="3102878"/>
            <a:ext cx="7869021" cy="653208"/>
          </a:xfrm>
          <a:prstGeom prst="rect">
            <a:avLst/>
          </a:prstGeom>
        </p:spPr>
      </p:pic>
    </p:spTree>
    <p:extLst>
      <p:ext uri="{BB962C8B-B14F-4D97-AF65-F5344CB8AC3E}">
        <p14:creationId xmlns:p14="http://schemas.microsoft.com/office/powerpoint/2010/main" val="4154479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12" name="Textfeld 11"/>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pic>
        <p:nvPicPr>
          <p:cNvPr id="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356" y="1433547"/>
            <a:ext cx="6997516"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1005084" y="5766167"/>
            <a:ext cx="6347901" cy="276999"/>
          </a:xfrm>
          <a:prstGeom prst="rect">
            <a:avLst/>
          </a:prstGeom>
          <a:noFill/>
        </p:spPr>
        <p:txBody>
          <a:bodyPr wrap="square" rtlCol="0">
            <a:spAutoFit/>
          </a:bodyPr>
          <a:lstStyle/>
          <a:p>
            <a:r>
              <a:rPr lang="de-DE" sz="1200"/>
              <a:t>Quelle: www.schimmelberatung-hannover.de</a:t>
            </a:r>
          </a:p>
        </p:txBody>
      </p:sp>
      <p:sp>
        <p:nvSpPr>
          <p:cNvPr id="10" name="Titel 1"/>
          <p:cNvSpPr txBox="1">
            <a:spLocks/>
          </p:cNvSpPr>
          <p:nvPr/>
        </p:nvSpPr>
        <p:spPr>
          <a:xfrm>
            <a:off x="234268" y="395198"/>
            <a:ext cx="8637679"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a:t>7. INFORMATION WIE WICHTIG HYGIENE IM BAD IST - ALLGEMEINES</a:t>
            </a:r>
            <a:endParaRPr lang="de-DE" dirty="0"/>
          </a:p>
        </p:txBody>
      </p:sp>
    </p:spTree>
    <p:extLst>
      <p:ext uri="{BB962C8B-B14F-4D97-AF65-F5344CB8AC3E}">
        <p14:creationId xmlns:p14="http://schemas.microsoft.com/office/powerpoint/2010/main" val="2542496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12" name="Textfeld 11"/>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9133" y="1688609"/>
            <a:ext cx="6090794" cy="432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el 1"/>
          <p:cNvSpPr txBox="1">
            <a:spLocks/>
          </p:cNvSpPr>
          <p:nvPr/>
        </p:nvSpPr>
        <p:spPr>
          <a:xfrm>
            <a:off x="234268" y="395198"/>
            <a:ext cx="8637679"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a:t>7. INFORMATION WIE WICHTIG HYGIENE IM BAD IST - ALLGEMEINES</a:t>
            </a:r>
            <a:endParaRPr lang="de-DE" dirty="0"/>
          </a:p>
        </p:txBody>
      </p:sp>
    </p:spTree>
    <p:extLst>
      <p:ext uri="{BB962C8B-B14F-4D97-AF65-F5344CB8AC3E}">
        <p14:creationId xmlns:p14="http://schemas.microsoft.com/office/powerpoint/2010/main" val="645592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12" name="Textfeld 11"/>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sp>
        <p:nvSpPr>
          <p:cNvPr id="9" name="Textfeld 8"/>
          <p:cNvSpPr txBox="1"/>
          <p:nvPr/>
        </p:nvSpPr>
        <p:spPr>
          <a:xfrm>
            <a:off x="260405" y="1765805"/>
            <a:ext cx="8623190" cy="3785652"/>
          </a:xfrm>
          <a:prstGeom prst="rect">
            <a:avLst/>
          </a:prstGeom>
          <a:noFill/>
        </p:spPr>
        <p:txBody>
          <a:bodyPr wrap="square" rtlCol="0">
            <a:spAutoFit/>
          </a:bodyPr>
          <a:lstStyle/>
          <a:p>
            <a:r>
              <a:rPr lang="de-AT" sz="1600" b="1" dirty="0">
                <a:solidFill>
                  <a:srgbClr val="222E3B"/>
                </a:solidFill>
                <a:latin typeface="Arial" panose="020B0604020202020204" pitchFamily="34" charset="0"/>
                <a:cs typeface="Arial" panose="020B0604020202020204" pitchFamily="34" charset="0"/>
              </a:rPr>
              <a:t>WAS IST SCHIMMEL?</a:t>
            </a:r>
          </a:p>
          <a:p>
            <a:endParaRPr lang="de-AT" sz="1600" dirty="0">
              <a:solidFill>
                <a:srgbClr val="222E3B"/>
              </a:solidFill>
              <a:latin typeface="Arial" panose="020B0604020202020204" pitchFamily="34" charset="0"/>
              <a:cs typeface="Arial" panose="020B0604020202020204" pitchFamily="34" charset="0"/>
            </a:endParaRPr>
          </a:p>
          <a:p>
            <a:r>
              <a:rPr lang="de-AT" sz="1600" dirty="0">
                <a:solidFill>
                  <a:srgbClr val="222E3B"/>
                </a:solidFill>
                <a:latin typeface="Arial" panose="020B0604020202020204" pitchFamily="34" charset="0"/>
                <a:cs typeface="Arial" panose="020B0604020202020204" pitchFamily="34" charset="0"/>
              </a:rPr>
              <a:t>Schimmel ist eine </a:t>
            </a:r>
            <a:r>
              <a:rPr lang="de-AT" sz="1600" u="sng" dirty="0">
                <a:solidFill>
                  <a:srgbClr val="222E3B"/>
                </a:solidFill>
                <a:latin typeface="Arial" panose="020B0604020202020204" pitchFamily="34" charset="0"/>
                <a:cs typeface="Arial" panose="020B0604020202020204" pitchFamily="34" charset="0"/>
              </a:rPr>
              <a:t>Pilzart</a:t>
            </a:r>
            <a:r>
              <a:rPr lang="de-AT" sz="1600" dirty="0">
                <a:solidFill>
                  <a:srgbClr val="222E3B"/>
                </a:solidFill>
                <a:latin typeface="Arial" panose="020B0604020202020204" pitchFamily="34" charset="0"/>
                <a:cs typeface="Arial" panose="020B0604020202020204" pitchFamily="34" charset="0"/>
              </a:rPr>
              <a:t>, die innerhalb von Wohnräumen eine </a:t>
            </a:r>
            <a:r>
              <a:rPr lang="de-AT" sz="1600" u="sng" dirty="0">
                <a:solidFill>
                  <a:srgbClr val="222E3B"/>
                </a:solidFill>
                <a:latin typeface="Arial" panose="020B0604020202020204" pitchFamily="34" charset="0"/>
                <a:cs typeface="Arial" panose="020B0604020202020204" pitchFamily="34" charset="0"/>
              </a:rPr>
              <a:t>gesundheitliche Gefahr </a:t>
            </a:r>
            <a:r>
              <a:rPr lang="de-AT" sz="1600" dirty="0">
                <a:solidFill>
                  <a:srgbClr val="222E3B"/>
                </a:solidFill>
                <a:latin typeface="Arial" panose="020B0604020202020204" pitchFamily="34" charset="0"/>
                <a:cs typeface="Arial" panose="020B0604020202020204" pitchFamily="34" charset="0"/>
              </a:rPr>
              <a:t>für den Menschen darstellt. Schimmel in der Wohnung ist nicht nur unschön anzusehen, sondern auch </a:t>
            </a:r>
            <a:r>
              <a:rPr lang="de-AT" sz="1600" u="sng" dirty="0">
                <a:solidFill>
                  <a:srgbClr val="222E3B"/>
                </a:solidFill>
                <a:latin typeface="Arial" panose="020B0604020202020204" pitchFamily="34" charset="0"/>
                <a:cs typeface="Arial" panose="020B0604020202020204" pitchFamily="34" charset="0"/>
              </a:rPr>
              <a:t>hochgradig gesundheitsgefährdend</a:t>
            </a:r>
            <a:r>
              <a:rPr lang="de-AT" sz="1600" dirty="0">
                <a:solidFill>
                  <a:srgbClr val="222E3B"/>
                </a:solidFill>
                <a:latin typeface="Arial" panose="020B0604020202020204" pitchFamily="34" charset="0"/>
                <a:cs typeface="Arial" panose="020B0604020202020204" pitchFamily="34" charset="0"/>
              </a:rPr>
              <a:t>. Die Schimmelsporen und Pilzgifte gelangen über die </a:t>
            </a:r>
            <a:r>
              <a:rPr lang="de-AT" sz="1600" u="sng" dirty="0">
                <a:solidFill>
                  <a:srgbClr val="222E3B"/>
                </a:solidFill>
                <a:latin typeface="Arial" panose="020B0604020202020204" pitchFamily="34" charset="0"/>
                <a:cs typeface="Arial" panose="020B0604020202020204" pitchFamily="34" charset="0"/>
              </a:rPr>
              <a:t>Luft in die Atemwege </a:t>
            </a:r>
            <a:r>
              <a:rPr lang="de-AT" sz="1600" dirty="0">
                <a:solidFill>
                  <a:srgbClr val="222E3B"/>
                </a:solidFill>
                <a:latin typeface="Arial" panose="020B0604020202020204" pitchFamily="34" charset="0"/>
                <a:cs typeface="Arial" panose="020B0604020202020204" pitchFamily="34" charset="0"/>
              </a:rPr>
              <a:t>und können auf diese Weise zu </a:t>
            </a:r>
            <a:r>
              <a:rPr lang="de-AT" sz="1600" u="sng" dirty="0">
                <a:solidFill>
                  <a:srgbClr val="222E3B"/>
                </a:solidFill>
                <a:latin typeface="Arial" panose="020B0604020202020204" pitchFamily="34" charset="0"/>
                <a:cs typeface="Arial" panose="020B0604020202020204" pitchFamily="34" charset="0"/>
              </a:rPr>
              <a:t>Allergien</a:t>
            </a:r>
            <a:r>
              <a:rPr lang="de-AT" sz="1600" dirty="0">
                <a:solidFill>
                  <a:srgbClr val="222E3B"/>
                </a:solidFill>
                <a:latin typeface="Arial" panose="020B0604020202020204" pitchFamily="34" charset="0"/>
                <a:cs typeface="Arial" panose="020B0604020202020204" pitchFamily="34" charset="0"/>
              </a:rPr>
              <a:t> oder </a:t>
            </a:r>
            <a:r>
              <a:rPr lang="de-AT" sz="1600" u="sng" dirty="0">
                <a:solidFill>
                  <a:srgbClr val="222E3B"/>
                </a:solidFill>
                <a:latin typeface="Arial" panose="020B0604020202020204" pitchFamily="34" charset="0"/>
                <a:cs typeface="Arial" panose="020B0604020202020204" pitchFamily="34" charset="0"/>
              </a:rPr>
              <a:t>asthmatischen Erkrankungen</a:t>
            </a:r>
            <a:r>
              <a:rPr lang="de-AT" sz="1600" dirty="0">
                <a:solidFill>
                  <a:srgbClr val="222E3B"/>
                </a:solidFill>
                <a:latin typeface="Arial" panose="020B0604020202020204" pitchFamily="34" charset="0"/>
                <a:cs typeface="Arial" panose="020B0604020202020204" pitchFamily="34" charset="0"/>
              </a:rPr>
              <a:t> führen. Schimmel macht sich im Wohnraum durch modrig-muffigen Geruch und schwarze Sprenkel an den Wänden bemerkbar. </a:t>
            </a:r>
          </a:p>
          <a:p>
            <a:endParaRPr lang="de-AT" sz="1600" dirty="0">
              <a:solidFill>
                <a:srgbClr val="222E3B"/>
              </a:solidFill>
              <a:latin typeface="Arial" panose="020B0604020202020204" pitchFamily="34" charset="0"/>
              <a:cs typeface="Arial" panose="020B0604020202020204" pitchFamily="34" charset="0"/>
            </a:endParaRPr>
          </a:p>
          <a:p>
            <a:r>
              <a:rPr lang="de-AT" sz="1600" dirty="0">
                <a:solidFill>
                  <a:srgbClr val="222E3B"/>
                </a:solidFill>
                <a:latin typeface="Arial" panose="020B0604020202020204" pitchFamily="34" charset="0"/>
                <a:cs typeface="Arial" panose="020B0604020202020204" pitchFamily="34" charset="0"/>
              </a:rPr>
              <a:t>Manche Schimmelpilze können in der </a:t>
            </a:r>
            <a:r>
              <a:rPr lang="de-AT" sz="1600" u="sng" dirty="0">
                <a:solidFill>
                  <a:srgbClr val="222E3B"/>
                </a:solidFill>
                <a:latin typeface="Arial" panose="020B0604020202020204" pitchFamily="34" charset="0"/>
                <a:cs typeface="Arial" panose="020B0604020202020204" pitchFamily="34" charset="0"/>
              </a:rPr>
              <a:t>Lunge wachsen </a:t>
            </a:r>
            <a:r>
              <a:rPr lang="de-AT" sz="1600" dirty="0">
                <a:solidFill>
                  <a:srgbClr val="222E3B"/>
                </a:solidFill>
                <a:latin typeface="Arial" panose="020B0604020202020204" pitchFamily="34" charset="0"/>
                <a:cs typeface="Arial" panose="020B0604020202020204" pitchFamily="34" charset="0"/>
              </a:rPr>
              <a:t>und sehr </a:t>
            </a:r>
            <a:r>
              <a:rPr lang="de-AT" sz="1600" u="sng" dirty="0">
                <a:solidFill>
                  <a:srgbClr val="222E3B"/>
                </a:solidFill>
                <a:latin typeface="Arial" panose="020B0604020202020204" pitchFamily="34" charset="0"/>
                <a:cs typeface="Arial" panose="020B0604020202020204" pitchFamily="34" charset="0"/>
              </a:rPr>
              <a:t>gefährliche Erkrankungen </a:t>
            </a:r>
            <a:r>
              <a:rPr lang="de-AT" sz="1600" dirty="0">
                <a:solidFill>
                  <a:srgbClr val="222E3B"/>
                </a:solidFill>
                <a:latin typeface="Arial" panose="020B0604020202020204" pitchFamily="34" charset="0"/>
                <a:cs typeface="Arial" panose="020B0604020202020204" pitchFamily="34" charset="0"/>
              </a:rPr>
              <a:t>verursachen, die häufig zum Tod führen. Aber solche Infektionen kommen nur bei Menschen vor, deren Immunsystem sehr stark unterdrückt ist, etwa nach Organtransplantationen. </a:t>
            </a:r>
          </a:p>
          <a:p>
            <a:endParaRPr lang="de-AT" sz="1600" dirty="0">
              <a:solidFill>
                <a:srgbClr val="222E3B"/>
              </a:solidFill>
              <a:latin typeface="Arial" panose="020B0604020202020204" pitchFamily="34" charset="0"/>
              <a:cs typeface="Arial" panose="020B0604020202020204" pitchFamily="34" charset="0"/>
            </a:endParaRPr>
          </a:p>
          <a:p>
            <a:r>
              <a:rPr lang="de-AT" sz="1600" u="sng" dirty="0">
                <a:solidFill>
                  <a:srgbClr val="222E3B"/>
                </a:solidFill>
                <a:latin typeface="Arial" panose="020B0604020202020204" pitchFamily="34" charset="0"/>
                <a:cs typeface="Arial" panose="020B0604020202020204" pitchFamily="34" charset="0"/>
              </a:rPr>
              <a:t>Asthmatischen Erkrankungen </a:t>
            </a:r>
            <a:r>
              <a:rPr lang="de-AT" sz="1600" dirty="0">
                <a:solidFill>
                  <a:srgbClr val="222E3B"/>
                </a:solidFill>
                <a:latin typeface="Arial" panose="020B0604020202020204" pitchFamily="34" charset="0"/>
                <a:cs typeface="Arial" panose="020B0604020202020204" pitchFamily="34" charset="0"/>
              </a:rPr>
              <a:t>können eine Folge von Schimmelsporen und Pilzgiften in der Luft sein.</a:t>
            </a:r>
            <a:endParaRPr lang="de-DE" sz="1600" b="0" i="0" kern="1200" dirty="0">
              <a:solidFill>
                <a:srgbClr val="222E3B"/>
              </a:solidFill>
              <a:effectLst/>
              <a:latin typeface="Arial" panose="020B0604020202020204" pitchFamily="34" charset="0"/>
              <a:cs typeface="Arial" panose="020B0604020202020204" pitchFamily="34" charset="0"/>
            </a:endParaRPr>
          </a:p>
        </p:txBody>
      </p:sp>
      <p:sp>
        <p:nvSpPr>
          <p:cNvPr id="11" name="Titel 1"/>
          <p:cNvSpPr txBox="1">
            <a:spLocks/>
          </p:cNvSpPr>
          <p:nvPr/>
        </p:nvSpPr>
        <p:spPr>
          <a:xfrm>
            <a:off x="234268" y="395198"/>
            <a:ext cx="8637679"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a:t>7. INFORMATION WIE WICHTIG HYGIENE IM BAD IST - ALLGEMEINES</a:t>
            </a:r>
            <a:endParaRPr lang="de-DE" dirty="0"/>
          </a:p>
        </p:txBody>
      </p:sp>
    </p:spTree>
    <p:extLst>
      <p:ext uri="{BB962C8B-B14F-4D97-AF65-F5344CB8AC3E}">
        <p14:creationId xmlns:p14="http://schemas.microsoft.com/office/powerpoint/2010/main" val="298583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12" name="Textfeld 11"/>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sp>
        <p:nvSpPr>
          <p:cNvPr id="10" name="Textfeld 9"/>
          <p:cNvSpPr txBox="1"/>
          <p:nvPr/>
        </p:nvSpPr>
        <p:spPr>
          <a:xfrm>
            <a:off x="260405" y="1765805"/>
            <a:ext cx="8623190" cy="2554545"/>
          </a:xfrm>
          <a:prstGeom prst="rect">
            <a:avLst/>
          </a:prstGeom>
          <a:noFill/>
        </p:spPr>
        <p:txBody>
          <a:bodyPr wrap="square" rtlCol="0">
            <a:spAutoFit/>
          </a:bodyPr>
          <a:lstStyle/>
          <a:p>
            <a:r>
              <a:rPr lang="de-AT" sz="1600" b="1" dirty="0">
                <a:solidFill>
                  <a:srgbClr val="222E3B"/>
                </a:solidFill>
                <a:latin typeface="Arial" panose="020B0604020202020204" pitchFamily="34" charset="0"/>
                <a:cs typeface="Arial" panose="020B0604020202020204" pitchFamily="34" charset="0"/>
              </a:rPr>
              <a:t>SCHIMMELSPOREN ALS GESUNDHEITSRISIKO</a:t>
            </a:r>
          </a:p>
          <a:p>
            <a:endParaRPr lang="de-AT" sz="1600" b="1" dirty="0">
              <a:solidFill>
                <a:srgbClr val="222E3B"/>
              </a:solidFill>
              <a:latin typeface="Arial" panose="020B0604020202020204" pitchFamily="34" charset="0"/>
              <a:cs typeface="Arial" panose="020B0604020202020204" pitchFamily="34" charset="0"/>
            </a:endParaRPr>
          </a:p>
          <a:p>
            <a:r>
              <a:rPr lang="de-AT" sz="1600" dirty="0">
                <a:solidFill>
                  <a:srgbClr val="222E3B"/>
                </a:solidFill>
                <a:latin typeface="Arial" panose="020B0604020202020204" pitchFamily="34" charset="0"/>
                <a:cs typeface="Arial" panose="020B0604020202020204" pitchFamily="34" charset="0"/>
              </a:rPr>
              <a:t>In dieser Beziehung gibt es einen Zusammenhang zwischen hohen Konzentrationen von Schimmelsporen in der Raumluft und dem Auftreten des sogenannten </a:t>
            </a:r>
            <a:r>
              <a:rPr lang="de-AT" sz="1600" u="sng" dirty="0">
                <a:solidFill>
                  <a:srgbClr val="222E3B"/>
                </a:solidFill>
                <a:latin typeface="Arial" panose="020B0604020202020204" pitchFamily="34" charset="0"/>
                <a:cs typeface="Arial" panose="020B0604020202020204" pitchFamily="34" charset="0"/>
              </a:rPr>
              <a:t>Sick-Building-Syndroms</a:t>
            </a:r>
            <a:r>
              <a:rPr lang="de-AT" sz="1600" dirty="0">
                <a:solidFill>
                  <a:srgbClr val="222E3B"/>
                </a:solidFill>
                <a:latin typeface="Arial" panose="020B0604020202020204" pitchFamily="34" charset="0"/>
                <a:cs typeface="Arial" panose="020B0604020202020204" pitchFamily="34" charset="0"/>
              </a:rPr>
              <a:t>. Des weiteren gefährden die Sporen als Träger von Schimmelpilzgiften (Mykotoxinen) die Gesundheit. Bei längerfristigem Aufenthalt in stark belasteten Räumen drohen zumindest geschwächten Personen </a:t>
            </a:r>
            <a:r>
              <a:rPr lang="de-AT" sz="1600" u="sng" dirty="0">
                <a:solidFill>
                  <a:srgbClr val="222E3B"/>
                </a:solidFill>
                <a:latin typeface="Arial" panose="020B0604020202020204" pitchFamily="34" charset="0"/>
                <a:cs typeface="Arial" panose="020B0604020202020204" pitchFamily="34" charset="0"/>
              </a:rPr>
              <a:t>chronische Vergiftungen </a:t>
            </a:r>
            <a:r>
              <a:rPr lang="de-AT" sz="1600" dirty="0">
                <a:solidFill>
                  <a:srgbClr val="222E3B"/>
                </a:solidFill>
                <a:latin typeface="Arial" panose="020B0604020202020204" pitchFamily="34" charset="0"/>
                <a:cs typeface="Arial" panose="020B0604020202020204" pitchFamily="34" charset="0"/>
              </a:rPr>
              <a:t>und sogar die Entstehung von </a:t>
            </a:r>
            <a:r>
              <a:rPr lang="de-AT" sz="1600" u="sng" dirty="0">
                <a:solidFill>
                  <a:srgbClr val="222E3B"/>
                </a:solidFill>
                <a:latin typeface="Arial" panose="020B0604020202020204" pitchFamily="34" charset="0"/>
                <a:cs typeface="Arial" panose="020B0604020202020204" pitchFamily="34" charset="0"/>
              </a:rPr>
              <a:t>Krebs</a:t>
            </a:r>
            <a:r>
              <a:rPr lang="de-AT" sz="1600" dirty="0">
                <a:solidFill>
                  <a:srgbClr val="222E3B"/>
                </a:solidFill>
                <a:latin typeface="Arial" panose="020B0604020202020204" pitchFamily="34" charset="0"/>
                <a:cs typeface="Arial" panose="020B0604020202020204" pitchFamily="34" charset="0"/>
              </a:rPr>
              <a:t>.</a:t>
            </a:r>
          </a:p>
          <a:p>
            <a:endParaRPr lang="de-AT" sz="1600" b="1" dirty="0">
              <a:solidFill>
                <a:srgbClr val="222E3B"/>
              </a:solidFill>
              <a:latin typeface="Arial" panose="020B0604020202020204" pitchFamily="34" charset="0"/>
              <a:cs typeface="Arial" panose="020B0604020202020204" pitchFamily="34" charset="0"/>
            </a:endParaRPr>
          </a:p>
          <a:p>
            <a:endParaRPr lang="de-AT" sz="1600" dirty="0">
              <a:solidFill>
                <a:srgbClr val="222E3B"/>
              </a:solidFill>
              <a:latin typeface="Arial" panose="020B0604020202020204" pitchFamily="34" charset="0"/>
              <a:cs typeface="Arial" panose="020B0604020202020204" pitchFamily="34" charset="0"/>
            </a:endParaRP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863" y="3970428"/>
            <a:ext cx="2172292" cy="217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365" y="3952068"/>
            <a:ext cx="3264631" cy="217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el 1"/>
          <p:cNvSpPr txBox="1">
            <a:spLocks/>
          </p:cNvSpPr>
          <p:nvPr/>
        </p:nvSpPr>
        <p:spPr>
          <a:xfrm>
            <a:off x="234268" y="395198"/>
            <a:ext cx="8637679"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a:t>7. INFORMATION WIE WICHTIG HYGIENE IM BAD IST - ALLGEMEINES</a:t>
            </a:r>
            <a:endParaRPr lang="de-DE" dirty="0"/>
          </a:p>
        </p:txBody>
      </p:sp>
    </p:spTree>
    <p:extLst>
      <p:ext uri="{BB962C8B-B14F-4D97-AF65-F5344CB8AC3E}">
        <p14:creationId xmlns:p14="http://schemas.microsoft.com/office/powerpoint/2010/main" val="3030143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12" name="Textfeld 11"/>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363" y="3862409"/>
            <a:ext cx="3363912"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738" y="1269942"/>
            <a:ext cx="3363912"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863" y="3862409"/>
            <a:ext cx="3363912"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6125" y="1268355"/>
            <a:ext cx="1882775"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225" y="3863997"/>
            <a:ext cx="1881188"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uppieren 17"/>
          <p:cNvGrpSpPr/>
          <p:nvPr/>
        </p:nvGrpSpPr>
        <p:grpSpPr>
          <a:xfrm>
            <a:off x="149225" y="1268355"/>
            <a:ext cx="8845550" cy="5115004"/>
            <a:chOff x="206375" y="1268355"/>
            <a:chExt cx="8845550" cy="5115004"/>
          </a:xfrm>
        </p:grpSpPr>
        <p:pic>
          <p:nvPicPr>
            <p:cNvPr id="1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00" y="1268355"/>
              <a:ext cx="3359150"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862409"/>
              <a:ext cx="3363912"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888" y="1269942"/>
              <a:ext cx="3363912"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013" y="3862409"/>
              <a:ext cx="3363912"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3275" y="1268355"/>
              <a:ext cx="1882775"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375" y="3863997"/>
              <a:ext cx="1881188"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Titel 1"/>
          <p:cNvSpPr txBox="1">
            <a:spLocks/>
          </p:cNvSpPr>
          <p:nvPr/>
        </p:nvSpPr>
        <p:spPr>
          <a:xfrm>
            <a:off x="234268" y="395198"/>
            <a:ext cx="8637679"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a:t>7. INFORMATION WIE WICHTIG HYGIENE IM BAD IST - ALLGEMEINES</a:t>
            </a:r>
            <a:endParaRPr lang="de-DE" dirty="0"/>
          </a:p>
        </p:txBody>
      </p:sp>
    </p:spTree>
    <p:extLst>
      <p:ext uri="{BB962C8B-B14F-4D97-AF65-F5344CB8AC3E}">
        <p14:creationId xmlns:p14="http://schemas.microsoft.com/office/powerpoint/2010/main" val="1603809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12" name="Textfeld 11"/>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sp>
        <p:nvSpPr>
          <p:cNvPr id="25" name="Textfeld 24"/>
          <p:cNvSpPr txBox="1"/>
          <p:nvPr/>
        </p:nvSpPr>
        <p:spPr>
          <a:xfrm>
            <a:off x="248757" y="1477463"/>
            <a:ext cx="8623190" cy="3385542"/>
          </a:xfrm>
          <a:prstGeom prst="rect">
            <a:avLst/>
          </a:prstGeom>
          <a:noFill/>
        </p:spPr>
        <p:txBody>
          <a:bodyPr wrap="square" rtlCol="0">
            <a:spAutoFit/>
          </a:bodyPr>
          <a:lstStyle/>
          <a:p>
            <a:r>
              <a:rPr lang="de-AT" sz="1600" b="1" dirty="0">
                <a:solidFill>
                  <a:srgbClr val="222E3B"/>
                </a:solidFill>
                <a:latin typeface="Arial" panose="020B0604020202020204" pitchFamily="34" charset="0"/>
                <a:cs typeface="Arial" panose="020B0604020202020204" pitchFamily="34" charset="0"/>
              </a:rPr>
              <a:t>EXPERTEN WARNEN VOR ERKRANKUNGEN DURCH SCHIMMELSPOREN</a:t>
            </a:r>
          </a:p>
          <a:p>
            <a:endParaRPr lang="de-AT" sz="1600" b="1" dirty="0">
              <a:solidFill>
                <a:srgbClr val="222E3B"/>
              </a:solidFill>
              <a:latin typeface="Arial" panose="020B0604020202020204" pitchFamily="34" charset="0"/>
              <a:cs typeface="Arial" panose="020B0604020202020204" pitchFamily="34" charset="0"/>
            </a:endParaRPr>
          </a:p>
          <a:p>
            <a:r>
              <a:rPr lang="de-AT" sz="1500" i="1" dirty="0">
                <a:solidFill>
                  <a:srgbClr val="222E3B"/>
                </a:solidFill>
                <a:latin typeface="Arial" panose="020B0604020202020204" pitchFamily="34" charset="0"/>
                <a:cs typeface="Arial" panose="020B0604020202020204" pitchFamily="34" charset="0"/>
              </a:rPr>
              <a:t>„Dauerhaftes Einatmen einer mit Pilzsporen belasteten Raumluft kann zu einer Allergie führen. Wir haben festgestellt, dass eine permanente Belastung mit kleinen Konzentrationen dauerhaft zu sogenannten modellierenden Stoffwechselveränderungen führen kann. Das können biochemische Veränderungen aber auch immunologische Veränderungen sein.“ </a:t>
            </a:r>
            <a:endParaRPr lang="de-AT" sz="1500" dirty="0">
              <a:solidFill>
                <a:srgbClr val="222E3B"/>
              </a:solidFill>
              <a:latin typeface="Arial" panose="020B0604020202020204" pitchFamily="34" charset="0"/>
              <a:cs typeface="Arial" panose="020B0604020202020204" pitchFamily="34" charset="0"/>
            </a:endParaRPr>
          </a:p>
          <a:p>
            <a:r>
              <a:rPr lang="de-AT" sz="1500">
                <a:solidFill>
                  <a:srgbClr val="222E3B"/>
                </a:solidFill>
                <a:latin typeface="Arial" panose="020B0604020202020204" pitchFamily="34" charset="0"/>
                <a:cs typeface="Arial" panose="020B0604020202020204" pitchFamily="34" charset="0"/>
              </a:rPr>
              <a:t>(Quelle: Baubiologin </a:t>
            </a:r>
            <a:r>
              <a:rPr lang="de-AT" sz="1500" dirty="0">
                <a:solidFill>
                  <a:srgbClr val="222E3B"/>
                </a:solidFill>
                <a:latin typeface="Arial" panose="020B0604020202020204" pitchFamily="34" charset="0"/>
                <a:cs typeface="Arial" panose="020B0604020202020204" pitchFamily="34" charset="0"/>
              </a:rPr>
              <a:t>Ulrike Rolle-</a:t>
            </a:r>
            <a:r>
              <a:rPr lang="de-AT" sz="1500" dirty="0" err="1">
                <a:solidFill>
                  <a:srgbClr val="222E3B"/>
                </a:solidFill>
                <a:latin typeface="Arial" panose="020B0604020202020204" pitchFamily="34" charset="0"/>
                <a:cs typeface="Arial" panose="020B0604020202020204" pitchFamily="34" charset="0"/>
              </a:rPr>
              <a:t>Kampczyk</a:t>
            </a:r>
            <a:r>
              <a:rPr lang="de-AT" sz="1500" dirty="0">
                <a:solidFill>
                  <a:srgbClr val="222E3B"/>
                </a:solidFill>
                <a:latin typeface="Arial" panose="020B0604020202020204" pitchFamily="34" charset="0"/>
                <a:cs typeface="Arial" panose="020B0604020202020204" pitchFamily="34" charset="0"/>
              </a:rPr>
              <a:t> vom Helmholtz-Institut für Umweltforschung </a:t>
            </a:r>
            <a:r>
              <a:rPr lang="de-AT" sz="1500">
                <a:solidFill>
                  <a:srgbClr val="222E3B"/>
                </a:solidFill>
                <a:latin typeface="Arial" panose="020B0604020202020204" pitchFamily="34" charset="0"/>
                <a:cs typeface="Arial" panose="020B0604020202020204" pitchFamily="34" charset="0"/>
              </a:rPr>
              <a:t>in Leipzig) </a:t>
            </a:r>
            <a:endParaRPr lang="de-AT" sz="1500" dirty="0">
              <a:solidFill>
                <a:srgbClr val="222E3B"/>
              </a:solidFill>
              <a:latin typeface="Arial" panose="020B0604020202020204" pitchFamily="34" charset="0"/>
              <a:cs typeface="Arial" panose="020B0604020202020204" pitchFamily="34" charset="0"/>
            </a:endParaRPr>
          </a:p>
          <a:p>
            <a:endParaRPr lang="de-AT" sz="1500" dirty="0">
              <a:solidFill>
                <a:srgbClr val="222E3B"/>
              </a:solidFill>
              <a:latin typeface="Arial" panose="020B0604020202020204" pitchFamily="34" charset="0"/>
              <a:cs typeface="Arial" panose="020B0604020202020204" pitchFamily="34" charset="0"/>
            </a:endParaRPr>
          </a:p>
          <a:p>
            <a:endParaRPr lang="de-AT" sz="1500" dirty="0">
              <a:solidFill>
                <a:srgbClr val="222E3B"/>
              </a:solidFill>
              <a:latin typeface="Arial" panose="020B0604020202020204" pitchFamily="34" charset="0"/>
              <a:cs typeface="Arial" panose="020B0604020202020204" pitchFamily="34" charset="0"/>
            </a:endParaRPr>
          </a:p>
          <a:p>
            <a:r>
              <a:rPr lang="de-AT" sz="1500" i="1" dirty="0">
                <a:solidFill>
                  <a:srgbClr val="222E3B"/>
                </a:solidFill>
                <a:latin typeface="Arial" panose="020B0604020202020204" pitchFamily="34" charset="0"/>
                <a:cs typeface="Arial" panose="020B0604020202020204" pitchFamily="34" charset="0"/>
              </a:rPr>
              <a:t>„Man geht sogar davon aus, dass das Risiko für Atemwegserkrankungen und Asthma bis zu 75 Prozent steigt, wenn sich Menschen dauerhaft in Räumen mit Schimmelbefall aufhalten.“</a:t>
            </a:r>
          </a:p>
          <a:p>
            <a:r>
              <a:rPr lang="de-AT" sz="1500">
                <a:solidFill>
                  <a:srgbClr val="222E3B"/>
                </a:solidFill>
                <a:latin typeface="Arial" panose="020B0604020202020204" pitchFamily="34" charset="0"/>
                <a:cs typeface="Arial" panose="020B0604020202020204" pitchFamily="34" charset="0"/>
              </a:rPr>
              <a:t>(Quelle: Die Weltgesundheitsorganisation - WHO)</a:t>
            </a:r>
            <a:endParaRPr lang="de-AT" sz="1500" dirty="0">
              <a:solidFill>
                <a:srgbClr val="222E3B"/>
              </a:solidFill>
              <a:latin typeface="Arial" panose="020B0604020202020204" pitchFamily="34" charset="0"/>
              <a:cs typeface="Arial" panose="020B0604020202020204" pitchFamily="34" charset="0"/>
            </a:endParaRPr>
          </a:p>
          <a:p>
            <a:endParaRPr lang="de-AT" sz="1600" b="1" dirty="0">
              <a:solidFill>
                <a:srgbClr val="222E3B"/>
              </a:solidFill>
              <a:latin typeface="Arial" panose="020B0604020202020204" pitchFamily="34" charset="0"/>
              <a:cs typeface="Arial" panose="020B0604020202020204" pitchFamily="34" charset="0"/>
            </a:endParaRPr>
          </a:p>
          <a:p>
            <a:endParaRPr lang="de-AT" sz="1600" dirty="0">
              <a:solidFill>
                <a:srgbClr val="222E3B"/>
              </a:solidFill>
              <a:latin typeface="Arial" panose="020B0604020202020204" pitchFamily="34" charset="0"/>
              <a:cs typeface="Arial" panose="020B0604020202020204" pitchFamily="34" charset="0"/>
            </a:endParaRPr>
          </a:p>
        </p:txBody>
      </p:sp>
      <p:pic>
        <p:nvPicPr>
          <p:cNvPr id="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163" y="4704031"/>
            <a:ext cx="2285596" cy="170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614" y="4704721"/>
            <a:ext cx="2275882" cy="170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034" y="4704030"/>
            <a:ext cx="1705405" cy="170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el 1"/>
          <p:cNvSpPr txBox="1">
            <a:spLocks/>
          </p:cNvSpPr>
          <p:nvPr/>
        </p:nvSpPr>
        <p:spPr>
          <a:xfrm>
            <a:off x="234268" y="395198"/>
            <a:ext cx="8637679"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a:t>7. INFORMATION WIE WICHTIG HYGIENE IM BAD IST - ALLGEMEINES</a:t>
            </a:r>
            <a:endParaRPr lang="de-DE" dirty="0"/>
          </a:p>
        </p:txBody>
      </p:sp>
    </p:spTree>
    <p:extLst>
      <p:ext uri="{BB962C8B-B14F-4D97-AF65-F5344CB8AC3E}">
        <p14:creationId xmlns:p14="http://schemas.microsoft.com/office/powerpoint/2010/main" val="1143650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12" name="Textfeld 11"/>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sp>
        <p:nvSpPr>
          <p:cNvPr id="10" name="Textfeld 9"/>
          <p:cNvSpPr txBox="1"/>
          <p:nvPr/>
        </p:nvSpPr>
        <p:spPr>
          <a:xfrm>
            <a:off x="260405" y="1765805"/>
            <a:ext cx="6078402" cy="5016758"/>
          </a:xfrm>
          <a:prstGeom prst="rect">
            <a:avLst/>
          </a:prstGeom>
          <a:noFill/>
        </p:spPr>
        <p:txBody>
          <a:bodyPr wrap="square" rtlCol="0">
            <a:spAutoFit/>
          </a:bodyPr>
          <a:lstStyle/>
          <a:p>
            <a:r>
              <a:rPr lang="de-AT" sz="1600" b="1" dirty="0">
                <a:solidFill>
                  <a:srgbClr val="222E3B"/>
                </a:solidFill>
                <a:latin typeface="Arial" panose="020B0604020202020204" pitchFamily="34" charset="0"/>
                <a:cs typeface="Arial" panose="020B0604020202020204" pitchFamily="34" charset="0"/>
              </a:rPr>
              <a:t>WENN DAS BADEZIMMER ZUM ANLASS FÜR EINEN RECHTSSTREIT WIRD: </a:t>
            </a:r>
          </a:p>
          <a:p>
            <a:r>
              <a:rPr lang="de-AT" sz="1600" b="1" dirty="0">
                <a:solidFill>
                  <a:srgbClr val="222E3B"/>
                </a:solidFill>
                <a:latin typeface="Arial" panose="020B0604020202020204" pitchFamily="34" charset="0"/>
                <a:cs typeface="Arial" panose="020B0604020202020204" pitchFamily="34" charset="0"/>
              </a:rPr>
              <a:t>WER KOMMT FÜR DIE KOSTEN AUF?</a:t>
            </a:r>
          </a:p>
          <a:p>
            <a:endParaRPr lang="de-AT" sz="1600" b="1" dirty="0">
              <a:solidFill>
                <a:srgbClr val="222E3B"/>
              </a:solidFill>
              <a:latin typeface="Arial" panose="020B0604020202020204" pitchFamily="34" charset="0"/>
              <a:cs typeface="Arial" panose="020B0604020202020204" pitchFamily="34" charset="0"/>
            </a:endParaRPr>
          </a:p>
          <a:p>
            <a:r>
              <a:rPr lang="de-AT" sz="1600" dirty="0">
                <a:solidFill>
                  <a:srgbClr val="222E3B"/>
                </a:solidFill>
                <a:latin typeface="Arial" panose="020B0604020202020204" pitchFamily="34" charset="0"/>
                <a:cs typeface="Arial" panose="020B0604020202020204" pitchFamily="34" charset="0"/>
              </a:rPr>
              <a:t>Wenn den Mietern eine Beteiligung an der Schimmelbildung nicht eindeutig nachgewiesen werden kann, ist von seiner Seite auch kein Schadenersatz fällig</a:t>
            </a:r>
            <a:r>
              <a:rPr lang="de-AT" sz="1600">
                <a:solidFill>
                  <a:srgbClr val="222E3B"/>
                </a:solidFill>
                <a:latin typeface="Arial" panose="020B0604020202020204" pitchFamily="34" charset="0"/>
                <a:cs typeface="Arial" panose="020B0604020202020204" pitchFamily="34" charset="0"/>
              </a:rPr>
              <a:t>. In mehreren Gerichtsverfahren </a:t>
            </a:r>
            <a:r>
              <a:rPr lang="de-AT" sz="1600">
                <a:latin typeface="Arial" panose="020B0604020202020204" pitchFamily="34" charset="0"/>
                <a:cs typeface="Arial" panose="020B0604020202020204" pitchFamily="34" charset="0"/>
              </a:rPr>
              <a:t>wurden</a:t>
            </a:r>
            <a:r>
              <a:rPr lang="de-AT" sz="1600">
                <a:solidFill>
                  <a:srgbClr val="222E3B"/>
                </a:solidFill>
                <a:latin typeface="Arial" panose="020B0604020202020204" pitchFamily="34" charset="0"/>
                <a:cs typeface="Arial" panose="020B0604020202020204" pitchFamily="34" charset="0"/>
              </a:rPr>
              <a:t> Mietminderungen bis zu einer </a:t>
            </a:r>
            <a:r>
              <a:rPr lang="de-AT" sz="1600" dirty="0">
                <a:solidFill>
                  <a:srgbClr val="222E3B"/>
                </a:solidFill>
                <a:latin typeface="Arial" panose="020B0604020202020204" pitchFamily="34" charset="0"/>
                <a:cs typeface="Arial" panose="020B0604020202020204" pitchFamily="34" charset="0"/>
              </a:rPr>
              <a:t>Höhe von 25 Prozent zugesprochen. </a:t>
            </a:r>
          </a:p>
          <a:p>
            <a:endParaRPr lang="de-AT" sz="1600" dirty="0">
              <a:solidFill>
                <a:srgbClr val="222E3B"/>
              </a:solidFill>
              <a:latin typeface="Arial" panose="020B0604020202020204" pitchFamily="34" charset="0"/>
              <a:cs typeface="Arial" panose="020B0604020202020204" pitchFamily="34" charset="0"/>
            </a:endParaRPr>
          </a:p>
          <a:p>
            <a:r>
              <a:rPr lang="de-AT" sz="1600" dirty="0">
                <a:solidFill>
                  <a:srgbClr val="222E3B"/>
                </a:solidFill>
                <a:latin typeface="Arial" panose="020B0604020202020204" pitchFamily="34" charset="0"/>
                <a:cs typeface="Arial" panose="020B0604020202020204" pitchFamily="34" charset="0"/>
              </a:rPr>
              <a:t>Der Mieter muss die Raumtemperatur und die Luftfeuchtigkeit kontrollieren.</a:t>
            </a:r>
          </a:p>
          <a:p>
            <a:r>
              <a:rPr lang="de-AT" sz="1600" dirty="0">
                <a:solidFill>
                  <a:srgbClr val="222E3B"/>
                </a:solidFill>
                <a:latin typeface="Arial" panose="020B0604020202020204" pitchFamily="34" charset="0"/>
                <a:cs typeface="Arial" panose="020B0604020202020204" pitchFamily="34" charset="0"/>
              </a:rPr>
              <a:t>Der Vermieter ist für bauliche Mängel verantwortlich zu machen. </a:t>
            </a:r>
            <a:r>
              <a:rPr lang="de-AT" sz="1600">
                <a:solidFill>
                  <a:srgbClr val="222E3B"/>
                </a:solidFill>
                <a:latin typeface="Arial" panose="020B0604020202020204" pitchFamily="34" charset="0"/>
                <a:cs typeface="Arial" panose="020B0604020202020204" pitchFamily="34" charset="0"/>
              </a:rPr>
              <a:t>Oft wird beiden </a:t>
            </a:r>
            <a:r>
              <a:rPr lang="de-AT" sz="1600" dirty="0">
                <a:solidFill>
                  <a:srgbClr val="222E3B"/>
                </a:solidFill>
                <a:latin typeface="Arial" panose="020B0604020202020204" pitchFamily="34" charset="0"/>
                <a:cs typeface="Arial" panose="020B0604020202020204" pitchFamily="34" charset="0"/>
              </a:rPr>
              <a:t>Parteien eine Teilschuld zugesprochen. </a:t>
            </a:r>
          </a:p>
          <a:p>
            <a:endParaRPr lang="de-AT" sz="1600" dirty="0">
              <a:solidFill>
                <a:srgbClr val="222E3B"/>
              </a:solidFill>
              <a:latin typeface="Arial" panose="020B0604020202020204" pitchFamily="34" charset="0"/>
              <a:cs typeface="Arial" panose="020B0604020202020204" pitchFamily="34" charset="0"/>
            </a:endParaRPr>
          </a:p>
          <a:p>
            <a:r>
              <a:rPr lang="de-AT" sz="1600" dirty="0">
                <a:solidFill>
                  <a:srgbClr val="222E3B"/>
                </a:solidFill>
                <a:latin typeface="Arial" panose="020B0604020202020204" pitchFamily="34" charset="0"/>
                <a:cs typeface="Arial" panose="020B0604020202020204" pitchFamily="34" charset="0"/>
              </a:rPr>
              <a:t>Beratung finden Betroffene beim Berufsverband Deutscher Baubiologen, den Verbraucherzentralen oder beim Deutschen Schimmelnetzwerk.</a:t>
            </a:r>
          </a:p>
          <a:p>
            <a:endParaRPr lang="de-AT" sz="1600" b="1" dirty="0">
              <a:solidFill>
                <a:srgbClr val="222E3B"/>
              </a:solidFill>
              <a:latin typeface="Arial" panose="020B0604020202020204" pitchFamily="34" charset="0"/>
              <a:cs typeface="Arial" panose="020B0604020202020204" pitchFamily="34" charset="0"/>
            </a:endParaRPr>
          </a:p>
          <a:p>
            <a:endParaRPr lang="de-AT" sz="1600" dirty="0">
              <a:solidFill>
                <a:srgbClr val="222E3B"/>
              </a:solidFill>
              <a:latin typeface="Arial" panose="020B0604020202020204" pitchFamily="34" charset="0"/>
              <a:cs typeface="Arial" panose="020B0604020202020204" pitchFamily="34" charset="0"/>
            </a:endParaRPr>
          </a:p>
        </p:txBody>
      </p:sp>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3479558"/>
            <a:ext cx="2700337" cy="202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326908"/>
            <a:ext cx="2700337"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el 1"/>
          <p:cNvSpPr txBox="1">
            <a:spLocks/>
          </p:cNvSpPr>
          <p:nvPr/>
        </p:nvSpPr>
        <p:spPr>
          <a:xfrm>
            <a:off x="234268" y="395198"/>
            <a:ext cx="8637679"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a:t>7. INFORMATION WIE WICHTIG HYGIENE IM BAD IST - ALLGEMEINES</a:t>
            </a:r>
            <a:endParaRPr lang="de-DE" dirty="0"/>
          </a:p>
        </p:txBody>
      </p:sp>
    </p:spTree>
    <p:extLst>
      <p:ext uri="{BB962C8B-B14F-4D97-AF65-F5344CB8AC3E}">
        <p14:creationId xmlns:p14="http://schemas.microsoft.com/office/powerpoint/2010/main" val="317911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12" name="Textfeld 11"/>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sp>
        <p:nvSpPr>
          <p:cNvPr id="9" name="Textfeld 8"/>
          <p:cNvSpPr txBox="1"/>
          <p:nvPr/>
        </p:nvSpPr>
        <p:spPr>
          <a:xfrm>
            <a:off x="260404" y="1765805"/>
            <a:ext cx="8302409" cy="2554545"/>
          </a:xfrm>
          <a:prstGeom prst="rect">
            <a:avLst/>
          </a:prstGeom>
          <a:noFill/>
        </p:spPr>
        <p:txBody>
          <a:bodyPr wrap="square" rtlCol="0">
            <a:spAutoFit/>
          </a:bodyPr>
          <a:lstStyle/>
          <a:p>
            <a:r>
              <a:rPr lang="de-AT" sz="1600" b="1" dirty="0">
                <a:solidFill>
                  <a:srgbClr val="222E3B"/>
                </a:solidFill>
                <a:latin typeface="Arial" panose="020B0604020202020204" pitchFamily="34" charset="0"/>
                <a:cs typeface="Arial" panose="020B0604020202020204" pitchFamily="34" charset="0"/>
              </a:rPr>
              <a:t>ZUSAMMENFASSUNG</a:t>
            </a:r>
          </a:p>
          <a:p>
            <a:endParaRPr lang="de-AT" sz="1600" b="1" dirty="0">
              <a:solidFill>
                <a:srgbClr val="222E3B"/>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AT" sz="1600" dirty="0">
                <a:solidFill>
                  <a:srgbClr val="222E3B"/>
                </a:solidFill>
                <a:latin typeface="Arial" panose="020B0604020202020204" pitchFamily="34" charset="0"/>
                <a:cs typeface="Arial" panose="020B0604020202020204" pitchFamily="34" charset="0"/>
              </a:rPr>
              <a:t> 	Hochgradig gesundheitsgefährdend</a:t>
            </a:r>
          </a:p>
          <a:p>
            <a:pPr marL="285750" indent="-285750">
              <a:buFont typeface="Arial" panose="020B0604020202020204" pitchFamily="34" charset="0"/>
              <a:buChar char="•"/>
            </a:pPr>
            <a:r>
              <a:rPr lang="de-AT" sz="1600" dirty="0">
                <a:solidFill>
                  <a:srgbClr val="222E3B"/>
                </a:solidFill>
                <a:latin typeface="Arial" panose="020B0604020202020204" pitchFamily="34" charset="0"/>
                <a:cs typeface="Arial" panose="020B0604020202020204" pitchFamily="34" charset="0"/>
              </a:rPr>
              <a:t> 	Allergien und asthmatische Erkrankungen </a:t>
            </a:r>
          </a:p>
          <a:p>
            <a:pPr marL="285750" indent="-285750">
              <a:buFont typeface="Arial" panose="020B0604020202020204" pitchFamily="34" charset="0"/>
              <a:buChar char="•"/>
            </a:pPr>
            <a:r>
              <a:rPr lang="de-AT" sz="1600" dirty="0">
                <a:solidFill>
                  <a:srgbClr val="222E3B"/>
                </a:solidFill>
                <a:latin typeface="Arial" panose="020B0604020202020204" pitchFamily="34" charset="0"/>
                <a:cs typeface="Arial" panose="020B0604020202020204" pitchFamily="34" charset="0"/>
              </a:rPr>
              <a:t> 	Kopfschmerzen, Müdigkeit Gelenkschmerzen </a:t>
            </a:r>
          </a:p>
          <a:p>
            <a:pPr marL="285750" indent="-285750">
              <a:buFont typeface="Arial" panose="020B0604020202020204" pitchFamily="34" charset="0"/>
              <a:buChar char="•"/>
            </a:pPr>
            <a:r>
              <a:rPr lang="de-AT" sz="1600" dirty="0">
                <a:solidFill>
                  <a:srgbClr val="222E3B"/>
                </a:solidFill>
                <a:latin typeface="Arial" panose="020B0604020202020204" pitchFamily="34" charset="0"/>
                <a:cs typeface="Arial" panose="020B0604020202020204" pitchFamily="34" charset="0"/>
              </a:rPr>
              <a:t> 	Reizung der Atemwege</a:t>
            </a:r>
          </a:p>
          <a:p>
            <a:pPr marL="285750" indent="-285750">
              <a:buFont typeface="Arial" panose="020B0604020202020204" pitchFamily="34" charset="0"/>
              <a:buChar char="•"/>
            </a:pPr>
            <a:r>
              <a:rPr lang="de-AT" sz="1600" dirty="0">
                <a:solidFill>
                  <a:srgbClr val="222E3B"/>
                </a:solidFill>
                <a:latin typeface="Arial" panose="020B0604020202020204" pitchFamily="34" charset="0"/>
                <a:cs typeface="Arial" panose="020B0604020202020204" pitchFamily="34" charset="0"/>
              </a:rPr>
              <a:t> </a:t>
            </a:r>
            <a:r>
              <a:rPr lang="de-AT" sz="1600">
                <a:solidFill>
                  <a:srgbClr val="222E3B"/>
                </a:solidFill>
                <a:latin typeface="Arial" panose="020B0604020202020204" pitchFamily="34" charset="0"/>
                <a:cs typeface="Arial" panose="020B0604020202020204" pitchFamily="34" charset="0"/>
              </a:rPr>
              <a:t>	Sick-Building-Syndrom</a:t>
            </a:r>
            <a:endParaRPr lang="de-AT" sz="1600" dirty="0">
              <a:solidFill>
                <a:srgbClr val="222E3B"/>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AT" sz="1600" dirty="0">
                <a:solidFill>
                  <a:srgbClr val="222E3B"/>
                </a:solidFill>
                <a:latin typeface="Arial" panose="020B0604020202020204" pitchFamily="34" charset="0"/>
                <a:cs typeface="Arial" panose="020B0604020202020204" pitchFamily="34" charset="0"/>
              </a:rPr>
              <a:t> 	Chronische Vergiftungen, wird auch für Krebs verantwortlich gemacht</a:t>
            </a:r>
          </a:p>
          <a:p>
            <a:endParaRPr lang="de-AT" sz="1600" b="1" dirty="0">
              <a:solidFill>
                <a:srgbClr val="222E3B"/>
              </a:solidFill>
              <a:latin typeface="Arial" panose="020B0604020202020204" pitchFamily="34" charset="0"/>
              <a:cs typeface="Arial" panose="020B0604020202020204" pitchFamily="34" charset="0"/>
            </a:endParaRPr>
          </a:p>
          <a:p>
            <a:endParaRPr lang="de-AT" sz="1600" dirty="0">
              <a:solidFill>
                <a:srgbClr val="222E3B"/>
              </a:solidFill>
              <a:latin typeface="Arial" panose="020B0604020202020204" pitchFamily="34" charset="0"/>
              <a:cs typeface="Arial" panose="020B0604020202020204" pitchFamily="34" charset="0"/>
            </a:endParaRPr>
          </a:p>
        </p:txBody>
      </p:sp>
      <p:pic>
        <p:nvPicPr>
          <p:cNvPr id="14" name="Bild 47" descr="Brotschimme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895" y="4033917"/>
            <a:ext cx="28765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3470" y="4033917"/>
            <a:ext cx="28781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el 1"/>
          <p:cNvSpPr txBox="1">
            <a:spLocks/>
          </p:cNvSpPr>
          <p:nvPr/>
        </p:nvSpPr>
        <p:spPr>
          <a:xfrm>
            <a:off x="234268" y="395198"/>
            <a:ext cx="8637679"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a:t>7. INFORMATION WIE WICHTIG HYGIENE IM BAD IST - ALLGEMEINES</a:t>
            </a:r>
            <a:endParaRPr lang="de-DE" dirty="0"/>
          </a:p>
        </p:txBody>
      </p:sp>
    </p:spTree>
    <p:extLst>
      <p:ext uri="{BB962C8B-B14F-4D97-AF65-F5344CB8AC3E}">
        <p14:creationId xmlns:p14="http://schemas.microsoft.com/office/powerpoint/2010/main" val="92823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234268" y="239352"/>
            <a:ext cx="8724897"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dirty="0"/>
              <a:t>8</a:t>
            </a:r>
            <a:r>
              <a:rPr lang="de-DE"/>
              <a:t>. VON </a:t>
            </a:r>
            <a:r>
              <a:rPr lang="de-DE" dirty="0"/>
              <a:t>DER SCHIMMELKISTE ZUR WELLNESS-OASE</a:t>
            </a:r>
          </a:p>
        </p:txBody>
      </p:sp>
      <p:sp>
        <p:nvSpPr>
          <p:cNvPr id="16" name="Textfeld 15"/>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21" name="Textfeld 20"/>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grpSp>
        <p:nvGrpSpPr>
          <p:cNvPr id="8" name="Gruppieren 7"/>
          <p:cNvGrpSpPr/>
          <p:nvPr/>
        </p:nvGrpSpPr>
        <p:grpSpPr>
          <a:xfrm>
            <a:off x="1333678" y="1412200"/>
            <a:ext cx="6476645" cy="4680000"/>
            <a:chOff x="1480171" y="404813"/>
            <a:chExt cx="6476645" cy="4680000"/>
          </a:xfrm>
        </p:grpSpPr>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0171" y="404813"/>
              <a:ext cx="3121291"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5525" y="404813"/>
              <a:ext cx="3121291"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3112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 y="0"/>
            <a:ext cx="4824760" cy="6858000"/>
          </a:xfrm>
          <a:prstGeom prst="rect">
            <a:avLst/>
          </a:prstGeom>
          <a:solidFill>
            <a:srgbClr val="B81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extfeld 1"/>
          <p:cNvSpPr txBox="1"/>
          <p:nvPr/>
        </p:nvSpPr>
        <p:spPr>
          <a:xfrm>
            <a:off x="249321" y="1327159"/>
            <a:ext cx="4147039" cy="5755422"/>
          </a:xfrm>
          <a:prstGeom prst="rect">
            <a:avLst/>
          </a:prstGeom>
          <a:noFill/>
        </p:spPr>
        <p:txBody>
          <a:bodyPr wrap="square" rtlCol="0">
            <a:spAutoFit/>
          </a:bodyPr>
          <a:lstStyle/>
          <a:p>
            <a:pPr>
              <a:tabLst>
                <a:tab pos="355600" algn="l"/>
              </a:tabLst>
            </a:pPr>
            <a:r>
              <a:rPr lang="de-DE" sz="1600">
                <a:solidFill>
                  <a:srgbClr val="FFFFFF"/>
                </a:solidFill>
                <a:latin typeface="Arial" panose="020B0604020202020204" pitchFamily="34" charset="0"/>
                <a:cs typeface="Arial" panose="020B0604020202020204" pitchFamily="34" charset="0"/>
              </a:rPr>
              <a:t>ÖNORM B 3719</a:t>
            </a:r>
          </a:p>
          <a:p>
            <a:pPr>
              <a:tabLst>
                <a:tab pos="355600" algn="l"/>
              </a:tabLst>
            </a:pPr>
            <a:r>
              <a:rPr lang="de-DE" sz="1600">
                <a:solidFill>
                  <a:srgbClr val="FFFFFF"/>
                </a:solidFill>
                <a:latin typeface="Arial" panose="020B0604020202020204" pitchFamily="34" charset="0"/>
                <a:cs typeface="Arial" panose="020B0604020202020204" pitchFamily="34" charset="0"/>
              </a:rPr>
              <a:t>Beispiele für Hygiene durch Glas:</a:t>
            </a:r>
          </a:p>
          <a:p>
            <a:pPr>
              <a:tabLst>
                <a:tab pos="355600" algn="l"/>
              </a:tabLst>
            </a:pPr>
            <a:endParaRPr lang="de-DE" sz="1600" dirty="0">
              <a:solidFill>
                <a:srgbClr val="FFFFFF"/>
              </a:solidFill>
              <a:latin typeface="Arial" panose="020B0604020202020204" pitchFamily="34" charset="0"/>
              <a:cs typeface="Arial" panose="020B0604020202020204" pitchFamily="34" charset="0"/>
            </a:endParaRPr>
          </a:p>
          <a:p>
            <a:pPr>
              <a:tabLst>
                <a:tab pos="355600" algn="l"/>
              </a:tabLst>
            </a:pPr>
            <a:r>
              <a:rPr lang="de-DE" sz="1600">
                <a:solidFill>
                  <a:srgbClr val="FFFFFF"/>
                </a:solidFill>
                <a:latin typeface="Arial" panose="020B0604020202020204" pitchFamily="34" charset="0"/>
                <a:cs typeface="Arial" panose="020B0604020202020204" pitchFamily="34" charset="0"/>
              </a:rPr>
              <a:t>1. 	Beispiel Rahmen</a:t>
            </a:r>
            <a:endParaRPr lang="de-DE" sz="1600" dirty="0">
              <a:solidFill>
                <a:srgbClr val="FFFFFF"/>
              </a:solidFill>
              <a:latin typeface="Arial" panose="020B0604020202020204" pitchFamily="34" charset="0"/>
              <a:cs typeface="Arial" panose="020B0604020202020204" pitchFamily="34" charset="0"/>
            </a:endParaRPr>
          </a:p>
          <a:p>
            <a:pPr>
              <a:tabLst>
                <a:tab pos="355600" algn="l"/>
              </a:tabLst>
            </a:pPr>
            <a:endParaRPr lang="de-DE" sz="1600" dirty="0">
              <a:solidFill>
                <a:srgbClr val="FFFFFF"/>
              </a:solidFill>
              <a:latin typeface="Arial" panose="020B0604020202020204" pitchFamily="34" charset="0"/>
              <a:cs typeface="Arial" panose="020B0604020202020204" pitchFamily="34" charset="0"/>
            </a:endParaRPr>
          </a:p>
          <a:p>
            <a:pPr>
              <a:tabLst>
                <a:tab pos="355600" algn="l"/>
              </a:tabLst>
            </a:pPr>
            <a:r>
              <a:rPr lang="de-DE" sz="1600">
                <a:solidFill>
                  <a:srgbClr val="FFFFFF"/>
                </a:solidFill>
                <a:latin typeface="Arial" panose="020B0604020202020204" pitchFamily="34" charset="0"/>
                <a:cs typeface="Arial" panose="020B0604020202020204" pitchFamily="34" charset="0"/>
              </a:rPr>
              <a:t>2. 	Beispiel Profil-in-Profil</a:t>
            </a:r>
            <a:endParaRPr lang="de-DE" sz="1600" dirty="0">
              <a:solidFill>
                <a:srgbClr val="FFFFFF"/>
              </a:solidFill>
              <a:latin typeface="Arial" panose="020B0604020202020204" pitchFamily="34" charset="0"/>
              <a:cs typeface="Arial" panose="020B0604020202020204" pitchFamily="34" charset="0"/>
            </a:endParaRPr>
          </a:p>
          <a:p>
            <a:pPr>
              <a:tabLst>
                <a:tab pos="355600" algn="l"/>
              </a:tabLst>
            </a:pPr>
            <a:endParaRPr lang="de-DE" sz="1600" dirty="0">
              <a:solidFill>
                <a:srgbClr val="FFFFFF"/>
              </a:solidFill>
              <a:latin typeface="Arial" panose="020B0604020202020204" pitchFamily="34" charset="0"/>
              <a:cs typeface="Arial" panose="020B0604020202020204" pitchFamily="34" charset="0"/>
            </a:endParaRPr>
          </a:p>
          <a:p>
            <a:r>
              <a:rPr lang="de-DE" sz="1600">
                <a:solidFill>
                  <a:srgbClr val="FFFFFF"/>
                </a:solidFill>
                <a:latin typeface="Arial" panose="020B0604020202020204" pitchFamily="34" charset="0"/>
                <a:cs typeface="Arial" panose="020B0604020202020204" pitchFamily="34" charset="0"/>
              </a:rPr>
              <a:t>3.   Beispiel Fugen</a:t>
            </a:r>
            <a:endParaRPr lang="de-DE" sz="1600" dirty="0">
              <a:solidFill>
                <a:srgbClr val="FFFFFF"/>
              </a:solidFill>
              <a:latin typeface="Arial" panose="020B0604020202020204" pitchFamily="34" charset="0"/>
              <a:cs typeface="Arial" panose="020B0604020202020204" pitchFamily="34" charset="0"/>
            </a:endParaRPr>
          </a:p>
          <a:p>
            <a:pPr>
              <a:tabLst>
                <a:tab pos="357188" algn="l"/>
              </a:tabLst>
            </a:pPr>
            <a:endParaRPr lang="de-DE" sz="1600" dirty="0">
              <a:solidFill>
                <a:srgbClr val="FFFFFF"/>
              </a:solidFill>
              <a:latin typeface="Arial" panose="020B0604020202020204" pitchFamily="34" charset="0"/>
              <a:cs typeface="Arial" panose="020B0604020202020204" pitchFamily="34" charset="0"/>
            </a:endParaRPr>
          </a:p>
          <a:p>
            <a:pPr>
              <a:tabLst>
                <a:tab pos="357188" algn="l"/>
              </a:tabLst>
            </a:pPr>
            <a:r>
              <a:rPr lang="de-DE" sz="1600">
                <a:solidFill>
                  <a:srgbClr val="FFFFFF"/>
                </a:solidFill>
                <a:latin typeface="Arial" panose="020B0604020202020204" pitchFamily="34" charset="0"/>
                <a:cs typeface="Arial" panose="020B0604020202020204" pitchFamily="34" charset="0"/>
              </a:rPr>
              <a:t>4. 	Beispiel Verschraubungen</a:t>
            </a:r>
            <a:endParaRPr lang="de-DE" sz="1600" dirty="0">
              <a:solidFill>
                <a:srgbClr val="FFFFFF"/>
              </a:solidFill>
              <a:latin typeface="Arial" panose="020B0604020202020204" pitchFamily="34" charset="0"/>
              <a:cs typeface="Arial" panose="020B0604020202020204" pitchFamily="34" charset="0"/>
            </a:endParaRPr>
          </a:p>
          <a:p>
            <a:pPr marL="342900" indent="-342900">
              <a:buAutoNum type="arabicPeriod" startAt="5"/>
              <a:tabLst>
                <a:tab pos="357188" algn="l"/>
              </a:tabLst>
            </a:pPr>
            <a:endParaRPr lang="de-DE" sz="1600" dirty="0">
              <a:solidFill>
                <a:srgbClr val="FFFFFF"/>
              </a:solidFill>
              <a:latin typeface="Arial" panose="020B0604020202020204" pitchFamily="34" charset="0"/>
              <a:cs typeface="Arial" panose="020B0604020202020204" pitchFamily="34" charset="0"/>
            </a:endParaRPr>
          </a:p>
          <a:p>
            <a:pPr marL="342900" indent="-342900">
              <a:buAutoNum type="arabicPeriod" startAt="5"/>
              <a:tabLst>
                <a:tab pos="357188" algn="l"/>
              </a:tabLst>
            </a:pPr>
            <a:r>
              <a:rPr lang="de-DE" sz="1600">
                <a:solidFill>
                  <a:srgbClr val="FFFFFF"/>
                </a:solidFill>
                <a:latin typeface="Arial" panose="020B0604020202020204" pitchFamily="34" charset="0"/>
                <a:cs typeface="Arial" panose="020B0604020202020204" pitchFamily="34" charset="0"/>
              </a:rPr>
              <a:t>Beispiel Kategorien</a:t>
            </a:r>
          </a:p>
          <a:p>
            <a:pPr marL="342900" indent="-342900">
              <a:buAutoNum type="arabicPeriod" startAt="5"/>
              <a:tabLst>
                <a:tab pos="357188" algn="l"/>
              </a:tabLst>
            </a:pPr>
            <a:endParaRPr lang="de-DE" sz="1600">
              <a:solidFill>
                <a:srgbClr val="FFFFFF"/>
              </a:solidFill>
              <a:latin typeface="Arial" panose="020B0604020202020204" pitchFamily="34" charset="0"/>
              <a:cs typeface="Arial" panose="020B0604020202020204" pitchFamily="34" charset="0"/>
            </a:endParaRPr>
          </a:p>
          <a:p>
            <a:pPr marL="342900" indent="-342900">
              <a:buAutoNum type="arabicPeriod" startAt="5"/>
              <a:tabLst>
                <a:tab pos="357188" algn="l"/>
              </a:tabLst>
            </a:pPr>
            <a:r>
              <a:rPr lang="de-DE" sz="1600">
                <a:solidFill>
                  <a:srgbClr val="FFFFFF"/>
                </a:solidFill>
                <a:latin typeface="Arial" panose="020B0604020202020204" pitchFamily="34" charset="0"/>
                <a:cs typeface="Arial" panose="020B0604020202020204" pitchFamily="34" charset="0"/>
              </a:rPr>
              <a:t>Beispiel Glasverkleidungen</a:t>
            </a:r>
          </a:p>
          <a:p>
            <a:pPr>
              <a:tabLst>
                <a:tab pos="357188" algn="l"/>
              </a:tabLst>
            </a:pPr>
            <a:endParaRPr lang="de-DE" sz="1600">
              <a:solidFill>
                <a:srgbClr val="FFFFFF"/>
              </a:solidFill>
              <a:latin typeface="Arial" panose="020B0604020202020204" pitchFamily="34" charset="0"/>
              <a:cs typeface="Arial" panose="020B0604020202020204" pitchFamily="34" charset="0"/>
            </a:endParaRPr>
          </a:p>
          <a:p>
            <a:pPr>
              <a:tabLst>
                <a:tab pos="357188" algn="l"/>
              </a:tabLst>
            </a:pPr>
            <a:r>
              <a:rPr lang="de-DE" sz="1600">
                <a:solidFill>
                  <a:srgbClr val="FFFFFF"/>
                </a:solidFill>
                <a:latin typeface="Arial" panose="020B0604020202020204" pitchFamily="34" charset="0"/>
                <a:cs typeface="Arial" panose="020B0604020202020204" pitchFamily="34" charset="0"/>
              </a:rPr>
              <a:t>7.   Information wie wichtig Hygiene im </a:t>
            </a:r>
          </a:p>
          <a:p>
            <a:pPr>
              <a:tabLst>
                <a:tab pos="357188" algn="l"/>
              </a:tabLst>
            </a:pPr>
            <a:r>
              <a:rPr lang="de-DE" sz="1600">
                <a:solidFill>
                  <a:srgbClr val="FFFFFF"/>
                </a:solidFill>
                <a:latin typeface="Arial" panose="020B0604020202020204" pitchFamily="34" charset="0"/>
                <a:cs typeface="Arial" panose="020B0604020202020204" pitchFamily="34" charset="0"/>
              </a:rPr>
              <a:t>      Bad ist - Allgemeines</a:t>
            </a:r>
          </a:p>
          <a:p>
            <a:pPr>
              <a:tabLst>
                <a:tab pos="357188" algn="l"/>
              </a:tabLst>
            </a:pPr>
            <a:endParaRPr lang="de-DE" sz="1600">
              <a:solidFill>
                <a:srgbClr val="FFFFFF"/>
              </a:solidFill>
              <a:latin typeface="Arial" panose="020B0604020202020204" pitchFamily="34" charset="0"/>
              <a:cs typeface="Arial" panose="020B0604020202020204" pitchFamily="34" charset="0"/>
            </a:endParaRPr>
          </a:p>
          <a:p>
            <a:pPr>
              <a:tabLst>
                <a:tab pos="357188" algn="l"/>
              </a:tabLst>
            </a:pPr>
            <a:r>
              <a:rPr lang="de-DE" sz="1600">
                <a:solidFill>
                  <a:srgbClr val="FFFFFF"/>
                </a:solidFill>
                <a:latin typeface="Arial" panose="020B0604020202020204" pitchFamily="34" charset="0"/>
                <a:cs typeface="Arial" panose="020B0604020202020204" pitchFamily="34" charset="0"/>
              </a:rPr>
              <a:t>8.   Von der Schimmelkiste zur  </a:t>
            </a:r>
          </a:p>
          <a:p>
            <a:pPr>
              <a:tabLst>
                <a:tab pos="357188" algn="l"/>
              </a:tabLst>
            </a:pPr>
            <a:r>
              <a:rPr lang="de-DE" sz="1600">
                <a:solidFill>
                  <a:srgbClr val="FFFFFF"/>
                </a:solidFill>
                <a:latin typeface="Arial" panose="020B0604020202020204" pitchFamily="34" charset="0"/>
                <a:cs typeface="Arial" panose="020B0604020202020204" pitchFamily="34" charset="0"/>
              </a:rPr>
              <a:t>      Wellness-Oase</a:t>
            </a:r>
          </a:p>
          <a:p>
            <a:pPr marL="342900" indent="-342900">
              <a:buAutoNum type="arabicPeriod" startAt="5"/>
              <a:tabLst>
                <a:tab pos="357188" algn="l"/>
              </a:tabLst>
            </a:pPr>
            <a:endParaRPr lang="de-DE" sz="1600">
              <a:solidFill>
                <a:srgbClr val="FFFFFF"/>
              </a:solidFill>
              <a:latin typeface="Arial" panose="020B0604020202020204" pitchFamily="34" charset="0"/>
              <a:cs typeface="Arial" panose="020B0604020202020204" pitchFamily="34" charset="0"/>
            </a:endParaRPr>
          </a:p>
          <a:p>
            <a:pPr>
              <a:tabLst>
                <a:tab pos="357188" algn="l"/>
              </a:tabLst>
            </a:pPr>
            <a:endParaRPr lang="de-DE" sz="1600" dirty="0">
              <a:solidFill>
                <a:srgbClr val="FFFFFF"/>
              </a:solidFill>
              <a:latin typeface="Arial" panose="020B0604020202020204" pitchFamily="34" charset="0"/>
              <a:cs typeface="Arial" panose="020B0604020202020204" pitchFamily="34" charset="0"/>
            </a:endParaRPr>
          </a:p>
          <a:p>
            <a:pPr marL="342900" indent="-342900">
              <a:buAutoNum type="arabicPeriod" startAt="5"/>
              <a:tabLst>
                <a:tab pos="357188" algn="l"/>
              </a:tabLst>
            </a:pPr>
            <a:endParaRPr lang="de-DE" sz="1600" dirty="0">
              <a:solidFill>
                <a:srgbClr val="FFFFFF"/>
              </a:solidFill>
              <a:latin typeface="Arial" panose="020B0604020202020204" pitchFamily="34" charset="0"/>
              <a:cs typeface="Arial" panose="020B0604020202020204" pitchFamily="34" charset="0"/>
            </a:endParaRPr>
          </a:p>
        </p:txBody>
      </p:sp>
      <p:sp>
        <p:nvSpPr>
          <p:cNvPr id="4" name="Titel 1"/>
          <p:cNvSpPr txBox="1">
            <a:spLocks/>
          </p:cNvSpPr>
          <p:nvPr/>
        </p:nvSpPr>
        <p:spPr>
          <a:xfrm>
            <a:off x="249321" y="705217"/>
            <a:ext cx="3614019" cy="701703"/>
          </a:xfrm>
          <a:prstGeom prst="rect">
            <a:avLst/>
          </a:prstGeom>
          <a:ln>
            <a:no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pPr>
              <a:spcBef>
                <a:spcPts val="0"/>
              </a:spcBef>
              <a:spcAft>
                <a:spcPts val="600"/>
              </a:spcAft>
            </a:pPr>
            <a:r>
              <a:rPr lang="de-DE" sz="1600" b="1" dirty="0">
                <a:solidFill>
                  <a:srgbClr val="FFFFFF"/>
                </a:solidFill>
              </a:rPr>
              <a:t>INHALT</a:t>
            </a:r>
          </a:p>
          <a:p>
            <a:pPr>
              <a:spcBef>
                <a:spcPts val="0"/>
              </a:spcBef>
              <a:spcAft>
                <a:spcPts val="600"/>
              </a:spcAft>
            </a:pPr>
            <a:r>
              <a:rPr lang="de-DE" sz="1600" dirty="0">
                <a:solidFill>
                  <a:srgbClr val="FFFFFF"/>
                </a:solidFill>
              </a:rPr>
              <a:t>  </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7313" y="833512"/>
            <a:ext cx="2743042" cy="4742371"/>
          </a:xfrm>
          <a:prstGeom prst="rect">
            <a:avLst/>
          </a:prstGeom>
        </p:spPr>
      </p:pic>
    </p:spTree>
    <p:extLst>
      <p:ext uri="{BB962C8B-B14F-4D97-AF65-F5344CB8AC3E}">
        <p14:creationId xmlns:p14="http://schemas.microsoft.com/office/powerpoint/2010/main" val="397290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21" name="Textfeld 20"/>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grpSp>
        <p:nvGrpSpPr>
          <p:cNvPr id="12" name="Gruppieren 11"/>
          <p:cNvGrpSpPr/>
          <p:nvPr/>
        </p:nvGrpSpPr>
        <p:grpSpPr>
          <a:xfrm>
            <a:off x="1334539" y="1383436"/>
            <a:ext cx="6474923" cy="4680000"/>
            <a:chOff x="1480172" y="368300"/>
            <a:chExt cx="6474923" cy="4680000"/>
          </a:xfrm>
        </p:grpSpPr>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0172" y="368300"/>
              <a:ext cx="312129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5525" y="368300"/>
              <a:ext cx="311957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itel 1"/>
          <p:cNvSpPr txBox="1">
            <a:spLocks/>
          </p:cNvSpPr>
          <p:nvPr/>
        </p:nvSpPr>
        <p:spPr>
          <a:xfrm>
            <a:off x="234268" y="239352"/>
            <a:ext cx="8724897"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dirty="0"/>
              <a:t>8</a:t>
            </a:r>
            <a:r>
              <a:rPr lang="de-DE"/>
              <a:t>. VON </a:t>
            </a:r>
            <a:r>
              <a:rPr lang="de-DE" dirty="0"/>
              <a:t>DER SCHIMMELKISTE ZUR WELLNESS-OASE</a:t>
            </a:r>
          </a:p>
        </p:txBody>
      </p:sp>
    </p:spTree>
    <p:extLst>
      <p:ext uri="{BB962C8B-B14F-4D97-AF65-F5344CB8AC3E}">
        <p14:creationId xmlns:p14="http://schemas.microsoft.com/office/powerpoint/2010/main" val="846805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21" name="Textfeld 20"/>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6516" y="1381095"/>
            <a:ext cx="6350968"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el 1"/>
          <p:cNvSpPr txBox="1">
            <a:spLocks/>
          </p:cNvSpPr>
          <p:nvPr/>
        </p:nvSpPr>
        <p:spPr>
          <a:xfrm>
            <a:off x="234268" y="239352"/>
            <a:ext cx="8724897"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dirty="0"/>
              <a:t>8</a:t>
            </a:r>
            <a:r>
              <a:rPr lang="de-DE"/>
              <a:t>. VON </a:t>
            </a:r>
            <a:r>
              <a:rPr lang="de-DE" dirty="0"/>
              <a:t>DER SCHIMMELKISTE ZUR WELLNESS-OASE</a:t>
            </a:r>
          </a:p>
        </p:txBody>
      </p:sp>
    </p:spTree>
    <p:extLst>
      <p:ext uri="{BB962C8B-B14F-4D97-AF65-F5344CB8AC3E}">
        <p14:creationId xmlns:p14="http://schemas.microsoft.com/office/powerpoint/2010/main" val="3720297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21" name="Textfeld 20"/>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grpSp>
        <p:nvGrpSpPr>
          <p:cNvPr id="6" name="Gruppieren 5"/>
          <p:cNvGrpSpPr/>
          <p:nvPr/>
        </p:nvGrpSpPr>
        <p:grpSpPr>
          <a:xfrm>
            <a:off x="944369" y="1413790"/>
            <a:ext cx="7255263" cy="4680000"/>
            <a:chOff x="981076" y="1413790"/>
            <a:chExt cx="7255263" cy="4680000"/>
          </a:xfrm>
        </p:grpSpPr>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076" y="1413790"/>
              <a:ext cx="3507097"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629" y="1413790"/>
              <a:ext cx="350871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itel 1"/>
          <p:cNvSpPr txBox="1">
            <a:spLocks/>
          </p:cNvSpPr>
          <p:nvPr/>
        </p:nvSpPr>
        <p:spPr>
          <a:xfrm>
            <a:off x="234268" y="239352"/>
            <a:ext cx="8724897"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dirty="0"/>
              <a:t>8</a:t>
            </a:r>
            <a:r>
              <a:rPr lang="de-DE"/>
              <a:t>. VON </a:t>
            </a:r>
            <a:r>
              <a:rPr lang="de-DE" dirty="0"/>
              <a:t>DER SCHIMMELKISTE ZUR WELLNESS-OASE</a:t>
            </a:r>
          </a:p>
        </p:txBody>
      </p:sp>
    </p:spTree>
    <p:extLst>
      <p:ext uri="{BB962C8B-B14F-4D97-AF65-F5344CB8AC3E}">
        <p14:creationId xmlns:p14="http://schemas.microsoft.com/office/powerpoint/2010/main" val="258083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21" name="Textfeld 20"/>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grpSp>
        <p:nvGrpSpPr>
          <p:cNvPr id="8" name="Gruppieren 7"/>
          <p:cNvGrpSpPr/>
          <p:nvPr/>
        </p:nvGrpSpPr>
        <p:grpSpPr>
          <a:xfrm>
            <a:off x="936350" y="1433212"/>
            <a:ext cx="7271301" cy="4680000"/>
            <a:chOff x="812584" y="441325"/>
            <a:chExt cx="7271301" cy="4680000"/>
          </a:xfrm>
        </p:grpSpPr>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5175" y="441325"/>
              <a:ext cx="350871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584" y="441325"/>
              <a:ext cx="3509678"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itel 1"/>
          <p:cNvSpPr txBox="1">
            <a:spLocks/>
          </p:cNvSpPr>
          <p:nvPr/>
        </p:nvSpPr>
        <p:spPr>
          <a:xfrm>
            <a:off x="234268" y="239352"/>
            <a:ext cx="8724897"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dirty="0"/>
              <a:t>8</a:t>
            </a:r>
            <a:r>
              <a:rPr lang="de-DE"/>
              <a:t>. VON </a:t>
            </a:r>
            <a:r>
              <a:rPr lang="de-DE" dirty="0"/>
              <a:t>DER SCHIMMELKISTE ZUR WELLNESS-OASE</a:t>
            </a:r>
          </a:p>
        </p:txBody>
      </p:sp>
    </p:spTree>
    <p:extLst>
      <p:ext uri="{BB962C8B-B14F-4D97-AF65-F5344CB8AC3E}">
        <p14:creationId xmlns:p14="http://schemas.microsoft.com/office/powerpoint/2010/main" val="2248455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21" name="Textfeld 20"/>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grpSp>
        <p:nvGrpSpPr>
          <p:cNvPr id="9" name="Gruppieren 8"/>
          <p:cNvGrpSpPr/>
          <p:nvPr/>
        </p:nvGrpSpPr>
        <p:grpSpPr>
          <a:xfrm>
            <a:off x="1210591" y="1487458"/>
            <a:ext cx="6722819" cy="4680000"/>
            <a:chOff x="1267269" y="441325"/>
            <a:chExt cx="6722819" cy="4680000"/>
          </a:xfrm>
        </p:grpSpPr>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5000"/>
            <a:stretch>
              <a:fillRect/>
            </a:stretch>
          </p:blipFill>
          <p:spPr bwMode="auto">
            <a:xfrm>
              <a:off x="1267269" y="441325"/>
              <a:ext cx="3334193"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0773"/>
            <a:stretch>
              <a:fillRect/>
            </a:stretch>
          </p:blipFill>
          <p:spPr bwMode="auto">
            <a:xfrm>
              <a:off x="4859339" y="441325"/>
              <a:ext cx="3130749"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itel 1"/>
          <p:cNvSpPr txBox="1">
            <a:spLocks/>
          </p:cNvSpPr>
          <p:nvPr/>
        </p:nvSpPr>
        <p:spPr>
          <a:xfrm>
            <a:off x="234268" y="239352"/>
            <a:ext cx="8724897"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dirty="0"/>
              <a:t>8</a:t>
            </a:r>
            <a:r>
              <a:rPr lang="de-DE"/>
              <a:t>. VON </a:t>
            </a:r>
            <a:r>
              <a:rPr lang="de-DE" dirty="0"/>
              <a:t>DER SCHIMMELKISTE ZUR WELLNESS-OASE</a:t>
            </a:r>
          </a:p>
        </p:txBody>
      </p:sp>
    </p:spTree>
    <p:extLst>
      <p:ext uri="{BB962C8B-B14F-4D97-AF65-F5344CB8AC3E}">
        <p14:creationId xmlns:p14="http://schemas.microsoft.com/office/powerpoint/2010/main" val="257800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60405" y="1538903"/>
            <a:ext cx="8623190" cy="1323439"/>
          </a:xfrm>
          <a:prstGeom prst="rect">
            <a:avLst/>
          </a:prstGeom>
          <a:noFill/>
        </p:spPr>
        <p:txBody>
          <a:bodyPr wrap="square" rtlCol="0">
            <a:spAutoFit/>
          </a:bodyPr>
          <a:lstStyle/>
          <a:p>
            <a:pPr algn="just"/>
            <a:r>
              <a:rPr lang="de-DE" sz="1600" dirty="0">
                <a:latin typeface="Arial" panose="020B0604020202020204" pitchFamily="34" charset="0"/>
                <a:cs typeface="Arial" panose="020B0604020202020204" pitchFamily="34" charset="0"/>
              </a:rPr>
              <a:t>Die ÖNORM B 3719 wurde von der Bundesinnung der Glaser entwickelt </a:t>
            </a:r>
            <a:r>
              <a:rPr lang="de-DE" sz="1600">
                <a:latin typeface="Arial" panose="020B0604020202020204" pitchFamily="34" charset="0"/>
                <a:cs typeface="Arial" panose="020B0604020202020204" pitchFamily="34" charset="0"/>
              </a:rPr>
              <a:t>um Ganzglasduschen und </a:t>
            </a:r>
            <a:r>
              <a:rPr lang="de-DE" sz="1600" dirty="0">
                <a:latin typeface="Arial" panose="020B0604020202020204" pitchFamily="34" charset="0"/>
                <a:cs typeface="Arial" panose="020B0604020202020204" pitchFamily="34" charset="0"/>
              </a:rPr>
              <a:t>Maßfertigungen zu standardisieren, mit einem hohen Bedacht auf die hohen Hygieneansprüche und die leichte Reinigung der Duschkabinen. </a:t>
            </a:r>
          </a:p>
          <a:p>
            <a:pPr algn="just"/>
            <a:r>
              <a:rPr lang="de-DE" sz="1600">
                <a:latin typeface="Arial" panose="020B0604020202020204" pitchFamily="34" charset="0"/>
                <a:cs typeface="Arial" panose="020B0604020202020204" pitchFamily="34" charset="0"/>
              </a:rPr>
              <a:t>In dieser Zusammenfassung sind die wichtigsten Punkte enthalten, die besonders </a:t>
            </a:r>
            <a:r>
              <a:rPr lang="de-DE" sz="1600" dirty="0">
                <a:latin typeface="Arial" panose="020B0604020202020204" pitchFamily="34" charset="0"/>
                <a:cs typeface="Arial" panose="020B0604020202020204" pitchFamily="34" charset="0"/>
              </a:rPr>
              <a:t>auf Reinigung und </a:t>
            </a:r>
            <a:r>
              <a:rPr lang="de-DE" sz="1600">
                <a:latin typeface="Arial" panose="020B0604020202020204" pitchFamily="34" charset="0"/>
                <a:cs typeface="Arial" panose="020B0604020202020204" pitchFamily="34" charset="0"/>
              </a:rPr>
              <a:t>Hygiene abzielen.</a:t>
            </a:r>
            <a:endParaRPr lang="de-DE" sz="1600" b="0" i="0" kern="1200" dirty="0">
              <a:solidFill>
                <a:srgbClr val="222E3B"/>
              </a:solidFill>
              <a:effectLst/>
              <a:latin typeface="Arial" panose="020B0604020202020204" pitchFamily="34" charset="0"/>
              <a:cs typeface="Arial" panose="020B0604020202020204" pitchFamily="34" charset="0"/>
            </a:endParaRPr>
          </a:p>
        </p:txBody>
      </p:sp>
      <p:sp>
        <p:nvSpPr>
          <p:cNvPr id="4" name="Titel 1"/>
          <p:cNvSpPr txBox="1">
            <a:spLocks/>
          </p:cNvSpPr>
          <p:nvPr/>
        </p:nvSpPr>
        <p:spPr>
          <a:xfrm>
            <a:off x="260405" y="239220"/>
            <a:ext cx="7923853"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a:solidFill>
                  <a:srgbClr val="C00000"/>
                </a:solidFill>
              </a:rPr>
              <a:t>ÖNORM B 3719 GLAS IM BAUWESEN - GANZGLASDUSCHEN</a:t>
            </a:r>
            <a:endParaRPr lang="de-DE" dirty="0">
              <a:solidFill>
                <a:srgbClr val="C00000"/>
              </a:solidFill>
            </a:endParaRPr>
          </a:p>
        </p:txBody>
      </p:sp>
      <p:sp>
        <p:nvSpPr>
          <p:cNvPr id="6" name="Textfeld 5"/>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8" name="Textfeld 7"/>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pic>
        <p:nvPicPr>
          <p:cNvPr id="3" name="Grafik 2"/>
          <p:cNvPicPr>
            <a:picLocks noChangeAspect="1"/>
          </p:cNvPicPr>
          <p:nvPr/>
        </p:nvPicPr>
        <p:blipFill>
          <a:blip r:embed="rId2"/>
          <a:stretch>
            <a:fillRect/>
          </a:stretch>
        </p:blipFill>
        <p:spPr>
          <a:xfrm>
            <a:off x="234268" y="3026997"/>
            <a:ext cx="6095685" cy="3583274"/>
          </a:xfrm>
          <a:prstGeom prst="rect">
            <a:avLst/>
          </a:prstGeom>
        </p:spPr>
      </p:pic>
    </p:spTree>
    <p:extLst>
      <p:ext uri="{BB962C8B-B14F-4D97-AF65-F5344CB8AC3E}">
        <p14:creationId xmlns:p14="http://schemas.microsoft.com/office/powerpoint/2010/main" val="229882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2"/>
          <a:srcRect b="1342"/>
          <a:stretch/>
        </p:blipFill>
        <p:spPr>
          <a:xfrm>
            <a:off x="385790" y="3240583"/>
            <a:ext cx="3119213" cy="3039305"/>
          </a:xfrm>
          <a:prstGeom prst="rect">
            <a:avLst/>
          </a:prstGeom>
        </p:spPr>
      </p:pic>
      <p:sp>
        <p:nvSpPr>
          <p:cNvPr id="11" name="Titel 1"/>
          <p:cNvSpPr txBox="1">
            <a:spLocks/>
          </p:cNvSpPr>
          <p:nvPr/>
        </p:nvSpPr>
        <p:spPr>
          <a:xfrm>
            <a:off x="260405" y="138260"/>
            <a:ext cx="6463780"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dirty="0"/>
              <a:t>1</a:t>
            </a:r>
            <a:r>
              <a:rPr lang="de-DE"/>
              <a:t>. BEISPIEL RAHMEN</a:t>
            </a:r>
            <a:endParaRPr lang="de-DE" dirty="0"/>
          </a:p>
        </p:txBody>
      </p:sp>
      <p:sp>
        <p:nvSpPr>
          <p:cNvPr id="12" name="Textfeld 11"/>
          <p:cNvSpPr txBox="1"/>
          <p:nvPr/>
        </p:nvSpPr>
        <p:spPr>
          <a:xfrm>
            <a:off x="260405" y="839963"/>
            <a:ext cx="7221050" cy="400110"/>
          </a:xfrm>
          <a:prstGeom prst="rect">
            <a:avLst/>
          </a:prstGeom>
          <a:noFill/>
        </p:spPr>
        <p:txBody>
          <a:bodyPr wrap="square" rtlCol="0">
            <a:spAutoFit/>
          </a:bodyPr>
          <a:lstStyle/>
          <a:p>
            <a:r>
              <a:rPr lang="de-DE" sz="2000" dirty="0">
                <a:solidFill>
                  <a:srgbClr val="222E3B"/>
                </a:solidFill>
                <a:latin typeface="Arial" panose="020B0604020202020204" pitchFamily="34" charset="0"/>
                <a:cs typeface="Arial" panose="020B0604020202020204" pitchFamily="34" charset="0"/>
              </a:rPr>
              <a:t>ÖNORM B 3719 / 4.2 Anschlüsse, Rahmen und Dichtungen</a:t>
            </a:r>
          </a:p>
        </p:txBody>
      </p:sp>
      <p:sp>
        <p:nvSpPr>
          <p:cNvPr id="16" name="Textfeld 15"/>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9" name="Textfeld 8"/>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pic>
        <p:nvPicPr>
          <p:cNvPr id="7" name="Grafik 6"/>
          <p:cNvPicPr>
            <a:picLocks noChangeAspect="1"/>
          </p:cNvPicPr>
          <p:nvPr/>
        </p:nvPicPr>
        <p:blipFill rotWithShape="1">
          <a:blip r:embed="rId3"/>
          <a:srcRect l="4937" r="500" b="78698"/>
          <a:stretch/>
        </p:blipFill>
        <p:spPr>
          <a:xfrm>
            <a:off x="556387" y="1892207"/>
            <a:ext cx="7798849" cy="449894"/>
          </a:xfrm>
          <a:prstGeom prst="rect">
            <a:avLst/>
          </a:prstGeom>
        </p:spPr>
      </p:pic>
      <p:sp>
        <p:nvSpPr>
          <p:cNvPr id="13" name="Textfeld 12"/>
          <p:cNvSpPr txBox="1"/>
          <p:nvPr/>
        </p:nvSpPr>
        <p:spPr>
          <a:xfrm>
            <a:off x="556387" y="1503062"/>
            <a:ext cx="8127893" cy="461665"/>
          </a:xfrm>
          <a:prstGeom prst="rect">
            <a:avLst/>
          </a:prstGeom>
          <a:noFill/>
        </p:spPr>
        <p:txBody>
          <a:bodyPr wrap="square" rtlCol="0">
            <a:spAutoFit/>
          </a:bodyPr>
          <a:lstStyle/>
          <a:p>
            <a:pPr algn="just"/>
            <a:r>
              <a:rPr lang="de-DE" sz="1200" dirty="0">
                <a:latin typeface="Arial" panose="020B0604020202020204" pitchFamily="34" charset="0"/>
                <a:cs typeface="Arial" panose="020B0604020202020204" pitchFamily="34" charset="0"/>
              </a:rPr>
              <a:t>In einer maßgefertigten Dusche darf es keine Profile oder Flächen geben, bei denen Wasser für lange Zeit stehen bleibt, sich eine hohe </a:t>
            </a:r>
            <a:r>
              <a:rPr lang="de-DE" sz="1200">
                <a:latin typeface="Arial" panose="020B0604020202020204" pitchFamily="34" charset="0"/>
                <a:cs typeface="Arial" panose="020B0604020202020204" pitchFamily="34" charset="0"/>
              </a:rPr>
              <a:t>Luftfeuchtigkeit bildet und </a:t>
            </a:r>
            <a:r>
              <a:rPr lang="de-DE" sz="1200" dirty="0">
                <a:latin typeface="Arial" panose="020B0604020202020204" pitchFamily="34" charset="0"/>
                <a:cs typeface="Arial" panose="020B0604020202020204" pitchFamily="34" charset="0"/>
              </a:rPr>
              <a:t>dadurch Schimmel verursacht.</a:t>
            </a:r>
          </a:p>
        </p:txBody>
      </p:sp>
      <p:sp>
        <p:nvSpPr>
          <p:cNvPr id="2" name="Textfeld 1"/>
          <p:cNvSpPr txBox="1"/>
          <p:nvPr/>
        </p:nvSpPr>
        <p:spPr>
          <a:xfrm>
            <a:off x="2615761" y="3356040"/>
            <a:ext cx="777115" cy="215444"/>
          </a:xfrm>
          <a:prstGeom prst="rect">
            <a:avLst/>
          </a:prstGeom>
          <a:noFill/>
        </p:spPr>
        <p:txBody>
          <a:bodyPr wrap="square" rtlCol="0">
            <a:spAutoFit/>
          </a:bodyPr>
          <a:lstStyle/>
          <a:p>
            <a:r>
              <a:rPr lang="de-DE" sz="800"/>
              <a:t>Maße in mm</a:t>
            </a:r>
          </a:p>
        </p:txBody>
      </p:sp>
      <p:pic>
        <p:nvPicPr>
          <p:cNvPr id="3" name="Grafik 2"/>
          <p:cNvPicPr>
            <a:picLocks noChangeAspect="1"/>
          </p:cNvPicPr>
          <p:nvPr/>
        </p:nvPicPr>
        <p:blipFill>
          <a:blip r:embed="rId4"/>
          <a:stretch>
            <a:fillRect/>
          </a:stretch>
        </p:blipFill>
        <p:spPr>
          <a:xfrm>
            <a:off x="3744289" y="3240584"/>
            <a:ext cx="1787453" cy="1533158"/>
          </a:xfrm>
          <a:prstGeom prst="rect">
            <a:avLst/>
          </a:prstGeom>
        </p:spPr>
      </p:pic>
      <p:pic>
        <p:nvPicPr>
          <p:cNvPr id="4" name="Grafik 3"/>
          <p:cNvPicPr>
            <a:picLocks noChangeAspect="1"/>
          </p:cNvPicPr>
          <p:nvPr/>
        </p:nvPicPr>
        <p:blipFill>
          <a:blip r:embed="rId5"/>
          <a:stretch>
            <a:fillRect/>
          </a:stretch>
        </p:blipFill>
        <p:spPr>
          <a:xfrm>
            <a:off x="7099160" y="3240583"/>
            <a:ext cx="1215141" cy="1517898"/>
          </a:xfrm>
          <a:prstGeom prst="rect">
            <a:avLst/>
          </a:prstGeom>
        </p:spPr>
      </p:pic>
      <p:pic>
        <p:nvPicPr>
          <p:cNvPr id="5" name="Grafik 4"/>
          <p:cNvPicPr>
            <a:picLocks noChangeAspect="1"/>
          </p:cNvPicPr>
          <p:nvPr/>
        </p:nvPicPr>
        <p:blipFill>
          <a:blip r:embed="rId6"/>
          <a:stretch>
            <a:fillRect/>
          </a:stretch>
        </p:blipFill>
        <p:spPr>
          <a:xfrm>
            <a:off x="5612140" y="3240583"/>
            <a:ext cx="1323315" cy="1525681"/>
          </a:xfrm>
          <a:prstGeom prst="rect">
            <a:avLst/>
          </a:prstGeom>
        </p:spPr>
      </p:pic>
      <p:pic>
        <p:nvPicPr>
          <p:cNvPr id="6" name="Grafik 5"/>
          <p:cNvPicPr>
            <a:picLocks noChangeAspect="1"/>
          </p:cNvPicPr>
          <p:nvPr/>
        </p:nvPicPr>
        <p:blipFill>
          <a:blip r:embed="rId7"/>
          <a:stretch>
            <a:fillRect/>
          </a:stretch>
        </p:blipFill>
        <p:spPr>
          <a:xfrm>
            <a:off x="3744288" y="4787478"/>
            <a:ext cx="2187975" cy="1533750"/>
          </a:xfrm>
          <a:prstGeom prst="rect">
            <a:avLst/>
          </a:prstGeom>
        </p:spPr>
      </p:pic>
      <p:pic>
        <p:nvPicPr>
          <p:cNvPr id="14" name="Grafik 13"/>
          <p:cNvPicPr>
            <a:picLocks noChangeAspect="1"/>
          </p:cNvPicPr>
          <p:nvPr/>
        </p:nvPicPr>
        <p:blipFill>
          <a:blip r:embed="rId8"/>
          <a:stretch>
            <a:fillRect/>
          </a:stretch>
        </p:blipFill>
        <p:spPr>
          <a:xfrm>
            <a:off x="6017357" y="4773133"/>
            <a:ext cx="2319615" cy="1548095"/>
          </a:xfrm>
          <a:prstGeom prst="rect">
            <a:avLst/>
          </a:prstGeom>
        </p:spPr>
      </p:pic>
      <p:pic>
        <p:nvPicPr>
          <p:cNvPr id="17" name="Grafik 16"/>
          <p:cNvPicPr>
            <a:picLocks noChangeAspect="1"/>
          </p:cNvPicPr>
          <p:nvPr/>
        </p:nvPicPr>
        <p:blipFill>
          <a:blip r:embed="rId9"/>
          <a:stretch>
            <a:fillRect/>
          </a:stretch>
        </p:blipFill>
        <p:spPr>
          <a:xfrm>
            <a:off x="604182" y="2376833"/>
            <a:ext cx="7878339" cy="579471"/>
          </a:xfrm>
          <a:prstGeom prst="rect">
            <a:avLst/>
          </a:prstGeom>
        </p:spPr>
      </p:pic>
    </p:spTree>
    <p:extLst>
      <p:ext uri="{BB962C8B-B14F-4D97-AF65-F5344CB8AC3E}">
        <p14:creationId xmlns:p14="http://schemas.microsoft.com/office/powerpoint/2010/main" val="414693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260405" y="138260"/>
            <a:ext cx="6463780"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dirty="0"/>
              <a:t>2</a:t>
            </a:r>
            <a:r>
              <a:rPr lang="de-DE"/>
              <a:t>. BEISPIEL PROFIL-IN-PROFIL</a:t>
            </a:r>
            <a:endParaRPr lang="de-DE" dirty="0"/>
          </a:p>
        </p:txBody>
      </p:sp>
      <p:sp>
        <p:nvSpPr>
          <p:cNvPr id="12" name="Textfeld 11"/>
          <p:cNvSpPr txBox="1"/>
          <p:nvPr/>
        </p:nvSpPr>
        <p:spPr>
          <a:xfrm>
            <a:off x="260405" y="839963"/>
            <a:ext cx="7221050" cy="400110"/>
          </a:xfrm>
          <a:prstGeom prst="rect">
            <a:avLst/>
          </a:prstGeom>
          <a:noFill/>
        </p:spPr>
        <p:txBody>
          <a:bodyPr wrap="square" rtlCol="0">
            <a:spAutoFit/>
          </a:bodyPr>
          <a:lstStyle/>
          <a:p>
            <a:r>
              <a:rPr lang="de-DE" sz="2000" dirty="0">
                <a:solidFill>
                  <a:srgbClr val="222E3B"/>
                </a:solidFill>
                <a:latin typeface="Arial" panose="020B0604020202020204" pitchFamily="34" charset="0"/>
                <a:cs typeface="Arial" panose="020B0604020202020204" pitchFamily="34" charset="0"/>
              </a:rPr>
              <a:t>ÖNORM B 3719 / 4.2 Anschlüsse, Rahmen und Dichtungen</a:t>
            </a:r>
          </a:p>
        </p:txBody>
      </p:sp>
      <p:sp>
        <p:nvSpPr>
          <p:cNvPr id="16" name="Textfeld 15"/>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pic>
        <p:nvPicPr>
          <p:cNvPr id="17" name="Grafik 16"/>
          <p:cNvPicPr>
            <a:picLocks noChangeAspect="1"/>
          </p:cNvPicPr>
          <p:nvPr/>
        </p:nvPicPr>
        <p:blipFill rotWithShape="1">
          <a:blip r:embed="rId2"/>
          <a:srcRect l="4937" t="64714" r="500" b="19488"/>
          <a:stretch/>
        </p:blipFill>
        <p:spPr>
          <a:xfrm>
            <a:off x="657459" y="3408219"/>
            <a:ext cx="8214487" cy="340066"/>
          </a:xfrm>
          <a:prstGeom prst="rect">
            <a:avLst/>
          </a:prstGeom>
        </p:spPr>
      </p:pic>
      <p:sp>
        <p:nvSpPr>
          <p:cNvPr id="19" name="Textfeld 18"/>
          <p:cNvSpPr txBox="1"/>
          <p:nvPr/>
        </p:nvSpPr>
        <p:spPr>
          <a:xfrm>
            <a:off x="260405" y="1428065"/>
            <a:ext cx="8623190" cy="830997"/>
          </a:xfrm>
          <a:prstGeom prst="rect">
            <a:avLst/>
          </a:prstGeom>
          <a:noFill/>
        </p:spPr>
        <p:txBody>
          <a:bodyPr wrap="square" rtlCol="0">
            <a:spAutoFit/>
          </a:bodyPr>
          <a:lstStyle/>
          <a:p>
            <a:pPr algn="just"/>
            <a:r>
              <a:rPr lang="de-DE" sz="1600" dirty="0">
                <a:latin typeface="Arial" panose="020B0604020202020204" pitchFamily="34" charset="0"/>
                <a:cs typeface="Arial" panose="020B0604020202020204" pitchFamily="34" charset="0"/>
              </a:rPr>
              <a:t>Es dürfen keine Profil-in-Profil Lösungen auftreten, die ausschließlich der einfachen Montage dienen, jedoch über die gesamte Lebensdauer der Dusche einen Platz für Verschmutzungen und Schimmel darstellen.</a:t>
            </a:r>
          </a:p>
        </p:txBody>
      </p:sp>
      <p:pic>
        <p:nvPicPr>
          <p:cNvPr id="20" name="Grafik 19"/>
          <p:cNvPicPr>
            <a:picLocks noChangeAspect="1"/>
          </p:cNvPicPr>
          <p:nvPr/>
        </p:nvPicPr>
        <p:blipFill rotWithShape="1">
          <a:blip r:embed="rId2"/>
          <a:srcRect l="4937" r="500" b="78698"/>
          <a:stretch/>
        </p:blipFill>
        <p:spPr>
          <a:xfrm>
            <a:off x="657460" y="2949679"/>
            <a:ext cx="8214487" cy="458540"/>
          </a:xfrm>
          <a:prstGeom prst="rect">
            <a:avLst/>
          </a:prstGeom>
        </p:spPr>
      </p:pic>
      <p:sp>
        <p:nvSpPr>
          <p:cNvPr id="21" name="Textfeld 20"/>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8221" t="20647" r="6129" b="4933"/>
          <a:stretch>
            <a:fillRect/>
          </a:stretch>
        </p:blipFill>
        <p:spPr bwMode="auto">
          <a:xfrm>
            <a:off x="4332153" y="2243674"/>
            <a:ext cx="4031497" cy="236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264"/>
          <p:cNvPicPr>
            <a:picLocks noChangeAspect="1" noChangeArrowheads="1"/>
          </p:cNvPicPr>
          <p:nvPr/>
        </p:nvPicPr>
        <p:blipFill>
          <a:blip r:embed="rId4" cstate="print">
            <a:extLst>
              <a:ext uri="{28A0092B-C50C-407E-A947-70E740481C1C}">
                <a14:useLocalDpi xmlns:a14="http://schemas.microsoft.com/office/drawing/2010/main" val="0"/>
              </a:ext>
            </a:extLst>
          </a:blip>
          <a:srcRect t="17320" b="14505"/>
          <a:stretch>
            <a:fillRect/>
          </a:stretch>
        </p:blipFill>
        <p:spPr bwMode="auto">
          <a:xfrm>
            <a:off x="4324404" y="4676885"/>
            <a:ext cx="4039246" cy="185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55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555286" y="396333"/>
            <a:ext cx="6463780"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dirty="0"/>
              <a:t>3</a:t>
            </a:r>
            <a:r>
              <a:rPr lang="de-DE"/>
              <a:t>. BEISPIEL FUGEN </a:t>
            </a:r>
          </a:p>
          <a:p>
            <a:r>
              <a:rPr lang="de-DE">
                <a:solidFill>
                  <a:schemeClr val="tx1"/>
                </a:solidFill>
              </a:rPr>
              <a:t>ÖNORM B 3719 / 5.3 Fugen</a:t>
            </a:r>
          </a:p>
          <a:p>
            <a:endParaRPr lang="de-DE" dirty="0"/>
          </a:p>
        </p:txBody>
      </p:sp>
      <p:sp>
        <p:nvSpPr>
          <p:cNvPr id="16" name="Textfeld 15"/>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21" name="Textfeld 20"/>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grpSp>
        <p:nvGrpSpPr>
          <p:cNvPr id="14" name="Gruppieren 13"/>
          <p:cNvGrpSpPr/>
          <p:nvPr/>
        </p:nvGrpSpPr>
        <p:grpSpPr>
          <a:xfrm>
            <a:off x="1361848" y="2505605"/>
            <a:ext cx="5715527" cy="3952987"/>
            <a:chOff x="351195" y="1240073"/>
            <a:chExt cx="6019253" cy="4354815"/>
          </a:xfrm>
        </p:grpSpPr>
        <p:pic>
          <p:nvPicPr>
            <p:cNvPr id="1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195" y="1240073"/>
              <a:ext cx="3264980" cy="435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6966" y="1240073"/>
              <a:ext cx="2663482" cy="199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l="2979" r="6218"/>
            <a:stretch>
              <a:fillRect/>
            </a:stretch>
          </p:blipFill>
          <p:spPr bwMode="auto">
            <a:xfrm>
              <a:off x="3706967" y="3335455"/>
              <a:ext cx="2663481" cy="225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Pfeil nach rechts 16"/>
          <p:cNvSpPr/>
          <p:nvPr/>
        </p:nvSpPr>
        <p:spPr>
          <a:xfrm rot="5400000">
            <a:off x="3987806" y="4219635"/>
            <a:ext cx="468536" cy="1964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rechts 18"/>
          <p:cNvSpPr/>
          <p:nvPr/>
        </p:nvSpPr>
        <p:spPr>
          <a:xfrm rot="7289857">
            <a:off x="2863118" y="4219635"/>
            <a:ext cx="468536" cy="1964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p:cNvSpPr/>
          <p:nvPr/>
        </p:nvSpPr>
        <p:spPr>
          <a:xfrm rot="3810666">
            <a:off x="4894146" y="4707396"/>
            <a:ext cx="468536" cy="1964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Pfeil nach rechts 22"/>
          <p:cNvSpPr/>
          <p:nvPr/>
        </p:nvSpPr>
        <p:spPr>
          <a:xfrm rot="7339631">
            <a:off x="6357354" y="4837297"/>
            <a:ext cx="468536" cy="1964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5"/>
          <a:stretch>
            <a:fillRect/>
          </a:stretch>
        </p:blipFill>
        <p:spPr>
          <a:xfrm>
            <a:off x="1333850" y="1527780"/>
            <a:ext cx="5453022" cy="882108"/>
          </a:xfrm>
          <a:prstGeom prst="rect">
            <a:avLst/>
          </a:prstGeom>
        </p:spPr>
      </p:pic>
      <p:pic>
        <p:nvPicPr>
          <p:cNvPr id="3" name="Grafik 2"/>
          <p:cNvPicPr>
            <a:picLocks noChangeAspect="1"/>
          </p:cNvPicPr>
          <p:nvPr/>
        </p:nvPicPr>
        <p:blipFill>
          <a:blip r:embed="rId6"/>
          <a:stretch>
            <a:fillRect/>
          </a:stretch>
        </p:blipFill>
        <p:spPr>
          <a:xfrm>
            <a:off x="1318736" y="1326951"/>
            <a:ext cx="835016" cy="195973"/>
          </a:xfrm>
          <a:prstGeom prst="rect">
            <a:avLst/>
          </a:prstGeom>
        </p:spPr>
      </p:pic>
      <p:sp>
        <p:nvSpPr>
          <p:cNvPr id="5" name="Textfeld 4"/>
          <p:cNvSpPr txBox="1"/>
          <p:nvPr/>
        </p:nvSpPr>
        <p:spPr>
          <a:xfrm>
            <a:off x="1318735" y="822588"/>
            <a:ext cx="5399459" cy="461665"/>
          </a:xfrm>
          <a:prstGeom prst="rect">
            <a:avLst/>
          </a:prstGeom>
          <a:noFill/>
        </p:spPr>
        <p:txBody>
          <a:bodyPr wrap="square" rtlCol="0">
            <a:spAutoFit/>
          </a:bodyPr>
          <a:lstStyle/>
          <a:p>
            <a:r>
              <a:rPr lang="de-DE" sz="1200"/>
              <a:t>Trockendichtungen sind nicht langlebig. Wasser und Feuchtigkeit dringen ein. Schmutz und Schimmel breiten sich aus.</a:t>
            </a:r>
          </a:p>
        </p:txBody>
      </p:sp>
    </p:spTree>
    <p:extLst>
      <p:ext uri="{BB962C8B-B14F-4D97-AF65-F5344CB8AC3E}">
        <p14:creationId xmlns:p14="http://schemas.microsoft.com/office/powerpoint/2010/main" val="305554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296607" y="754685"/>
            <a:ext cx="6463780"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dirty="0"/>
              <a:t>4</a:t>
            </a:r>
            <a:r>
              <a:rPr lang="de-DE"/>
              <a:t>. </a:t>
            </a:r>
            <a:r>
              <a:rPr lang="de-DE">
                <a:solidFill>
                  <a:srgbClr val="C00000"/>
                </a:solidFill>
              </a:rPr>
              <a:t>BEISPIEL VERSCHRAUBUNGEN </a:t>
            </a:r>
          </a:p>
          <a:p>
            <a:r>
              <a:rPr lang="de-DE">
                <a:solidFill>
                  <a:schemeClr val="tx1"/>
                </a:solidFill>
              </a:rPr>
              <a:t>ÖNORM B 3719 / 4.4 Verschraubungen</a:t>
            </a:r>
          </a:p>
          <a:p>
            <a:endParaRPr lang="de-DE" dirty="0"/>
          </a:p>
        </p:txBody>
      </p:sp>
      <p:sp>
        <p:nvSpPr>
          <p:cNvPr id="16" name="Textfeld 15"/>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19" name="Textfeld 18"/>
          <p:cNvSpPr txBox="1"/>
          <p:nvPr/>
        </p:nvSpPr>
        <p:spPr>
          <a:xfrm>
            <a:off x="251591" y="1456388"/>
            <a:ext cx="8623190" cy="830997"/>
          </a:xfrm>
          <a:prstGeom prst="rect">
            <a:avLst/>
          </a:prstGeom>
          <a:noFill/>
        </p:spPr>
        <p:txBody>
          <a:bodyPr wrap="square" rtlCol="0">
            <a:spAutoFit/>
          </a:bodyPr>
          <a:lstStyle/>
          <a:p>
            <a:pPr algn="just"/>
            <a:r>
              <a:rPr lang="de-DE" sz="1600" dirty="0">
                <a:latin typeface="Arial" panose="020B0604020202020204" pitchFamily="34" charset="0"/>
                <a:cs typeface="Arial" panose="020B0604020202020204" pitchFamily="34" charset="0"/>
              </a:rPr>
              <a:t>Verschraubungen sollten gar nicht sichtbar, störend oder </a:t>
            </a:r>
            <a:r>
              <a:rPr lang="de-DE" sz="1600">
                <a:latin typeface="Arial" panose="020B0604020202020204" pitchFamily="34" charset="0"/>
                <a:cs typeface="Arial" panose="020B0604020202020204" pitchFamily="34" charset="0"/>
              </a:rPr>
              <a:t>reinigungsbehindernd sein. </a:t>
            </a:r>
            <a:r>
              <a:rPr lang="de-DE" sz="1600" dirty="0">
                <a:latin typeface="Arial" panose="020B0604020202020204" pitchFamily="34" charset="0"/>
                <a:cs typeface="Arial" panose="020B0604020202020204" pitchFamily="34" charset="0"/>
              </a:rPr>
              <a:t>W</a:t>
            </a:r>
            <a:r>
              <a:rPr lang="de-DE" sz="1600">
                <a:latin typeface="Arial" panose="020B0604020202020204" pitchFamily="34" charset="0"/>
                <a:cs typeface="Arial" panose="020B0604020202020204" pitchFamily="34" charset="0"/>
              </a:rPr>
              <a:t>enn </a:t>
            </a:r>
            <a:r>
              <a:rPr lang="de-DE" sz="1600" dirty="0">
                <a:latin typeface="Arial" panose="020B0604020202020204" pitchFamily="34" charset="0"/>
                <a:cs typeface="Arial" panose="020B0604020202020204" pitchFamily="34" charset="0"/>
              </a:rPr>
              <a:t>sie überhaupt vorkommen, dann nur in versenkter Form, so wie es bei der fachmännischen Dusche nach dieser Norm zu erfolgen hat.</a:t>
            </a:r>
          </a:p>
        </p:txBody>
      </p:sp>
      <p:sp>
        <p:nvSpPr>
          <p:cNvPr id="21" name="Textfeld 20"/>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pic>
        <p:nvPicPr>
          <p:cNvPr id="10" name="Grafik 9"/>
          <p:cNvPicPr>
            <a:picLocks noChangeAspect="1"/>
          </p:cNvPicPr>
          <p:nvPr/>
        </p:nvPicPr>
        <p:blipFill rotWithShape="1">
          <a:blip r:embed="rId2"/>
          <a:srcRect l="5353"/>
          <a:stretch/>
        </p:blipFill>
        <p:spPr>
          <a:xfrm>
            <a:off x="725159" y="2534930"/>
            <a:ext cx="8149622" cy="809625"/>
          </a:xfrm>
          <a:prstGeom prst="rect">
            <a:avLst/>
          </a:prstGeom>
        </p:spPr>
      </p:pic>
      <p:pic>
        <p:nvPicPr>
          <p:cNvPr id="2" name="Grafik 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2315881" y="3278499"/>
            <a:ext cx="2473099" cy="3337195"/>
          </a:xfrm>
          <a:prstGeom prst="rect">
            <a:avLst/>
          </a:prstGeom>
        </p:spPr>
      </p:pic>
      <p:sp>
        <p:nvSpPr>
          <p:cNvPr id="3" name="Pfeil nach rechts 2"/>
          <p:cNvSpPr/>
          <p:nvPr/>
        </p:nvSpPr>
        <p:spPr>
          <a:xfrm rot="3806089">
            <a:off x="2516488" y="3907228"/>
            <a:ext cx="468536" cy="1964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p:cNvSpPr/>
          <p:nvPr/>
        </p:nvSpPr>
        <p:spPr>
          <a:xfrm rot="20900185">
            <a:off x="2709127" y="5404777"/>
            <a:ext cx="468536" cy="1964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p:cNvSpPr/>
          <p:nvPr/>
        </p:nvSpPr>
        <p:spPr>
          <a:xfrm rot="14571579">
            <a:off x="3512453" y="5801640"/>
            <a:ext cx="468536" cy="1964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853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260405" y="138260"/>
            <a:ext cx="6463780"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dirty="0"/>
              <a:t>5. </a:t>
            </a:r>
            <a:r>
              <a:rPr lang="de-DE"/>
              <a:t>BEISPIEL KATEGORIEN</a:t>
            </a:r>
            <a:endParaRPr lang="de-DE" dirty="0"/>
          </a:p>
        </p:txBody>
      </p:sp>
      <p:sp>
        <p:nvSpPr>
          <p:cNvPr id="12" name="Textfeld 11"/>
          <p:cNvSpPr txBox="1"/>
          <p:nvPr/>
        </p:nvSpPr>
        <p:spPr>
          <a:xfrm>
            <a:off x="260405" y="839963"/>
            <a:ext cx="7221050" cy="400110"/>
          </a:xfrm>
          <a:prstGeom prst="rect">
            <a:avLst/>
          </a:prstGeom>
          <a:noFill/>
        </p:spPr>
        <p:txBody>
          <a:bodyPr wrap="square" rtlCol="0">
            <a:spAutoFit/>
          </a:bodyPr>
          <a:lstStyle/>
          <a:p>
            <a:r>
              <a:rPr lang="de-DE" sz="2000" dirty="0">
                <a:solidFill>
                  <a:srgbClr val="222E3B"/>
                </a:solidFill>
                <a:latin typeface="Arial" panose="020B0604020202020204" pitchFamily="34" charset="0"/>
                <a:cs typeface="Arial" panose="020B0604020202020204" pitchFamily="34" charset="0"/>
              </a:rPr>
              <a:t>ÖNORM B 3719 / 6.2 Kategorien</a:t>
            </a:r>
          </a:p>
        </p:txBody>
      </p:sp>
      <p:sp>
        <p:nvSpPr>
          <p:cNvPr id="16" name="Textfeld 15"/>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19" name="Textfeld 18"/>
          <p:cNvSpPr txBox="1"/>
          <p:nvPr/>
        </p:nvSpPr>
        <p:spPr>
          <a:xfrm>
            <a:off x="260405" y="1538903"/>
            <a:ext cx="8623190" cy="1077218"/>
          </a:xfrm>
          <a:prstGeom prst="rect">
            <a:avLst/>
          </a:prstGeom>
          <a:noFill/>
        </p:spPr>
        <p:txBody>
          <a:bodyPr wrap="square" rtlCol="0">
            <a:spAutoFit/>
          </a:bodyPr>
          <a:lstStyle/>
          <a:p>
            <a:pPr algn="just"/>
            <a:r>
              <a:rPr lang="de-DE" sz="1600" dirty="0">
                <a:latin typeface="Arial" panose="020B0604020202020204" pitchFamily="34" charset="0"/>
                <a:cs typeface="Arial" panose="020B0604020202020204" pitchFamily="34" charset="0"/>
              </a:rPr>
              <a:t>Die Gestaltung der Dusche ist in unterschiedliche </a:t>
            </a:r>
            <a:r>
              <a:rPr lang="de-DE" sz="1600">
                <a:latin typeface="Arial" panose="020B0604020202020204" pitchFamily="34" charset="0"/>
                <a:cs typeface="Arial" panose="020B0604020202020204" pitchFamily="34" charset="0"/>
              </a:rPr>
              <a:t>Kategorien eingeteilt</a:t>
            </a:r>
            <a:r>
              <a:rPr lang="de-DE" sz="1600" dirty="0">
                <a:latin typeface="Arial" panose="020B0604020202020204" pitchFamily="34" charset="0"/>
                <a:cs typeface="Arial" panose="020B0604020202020204" pitchFamily="34" charset="0"/>
              </a:rPr>
              <a:t>, </a:t>
            </a:r>
            <a:r>
              <a:rPr lang="de-DE" sz="1600">
                <a:latin typeface="Arial" panose="020B0604020202020204" pitchFamily="34" charset="0"/>
                <a:cs typeface="Arial" panose="020B0604020202020204" pitchFamily="34" charset="0"/>
              </a:rPr>
              <a:t>damit Architekten, Planer, Kunden und Generalunternehmer bereits bei der Planung Anforderungen und Ausführung (Nässeaustrag, beabsichtigte Nutzung – Duschverhalten) aufeinander abstimmen.</a:t>
            </a:r>
            <a:endParaRPr lang="de-DE" sz="1600" dirty="0">
              <a:latin typeface="Arial" panose="020B0604020202020204" pitchFamily="34" charset="0"/>
              <a:cs typeface="Arial" panose="020B0604020202020204" pitchFamily="34" charset="0"/>
            </a:endParaRPr>
          </a:p>
        </p:txBody>
      </p:sp>
      <p:sp>
        <p:nvSpPr>
          <p:cNvPr id="21" name="Textfeld 20"/>
          <p:cNvSpPr txBox="1"/>
          <p:nvPr/>
        </p:nvSpPr>
        <p:spPr>
          <a:xfrm>
            <a:off x="4935996" y="6332787"/>
            <a:ext cx="3648783" cy="369332"/>
          </a:xfrm>
          <a:prstGeom prst="rect">
            <a:avLst/>
          </a:prstGeom>
          <a:solidFill>
            <a:srgbClr val="FFFFFF"/>
          </a:solidFill>
        </p:spPr>
        <p:txBody>
          <a:bodyPr wrap="square" rtlCol="0">
            <a:spAutoFit/>
          </a:bodyPr>
          <a:lstStyle/>
          <a:p>
            <a:endParaRPr lang="de-DE" dirty="0"/>
          </a:p>
        </p:txBody>
      </p:sp>
      <p:pic>
        <p:nvPicPr>
          <p:cNvPr id="9" name="Grafik 8"/>
          <p:cNvPicPr>
            <a:picLocks noChangeAspect="1"/>
          </p:cNvPicPr>
          <p:nvPr/>
        </p:nvPicPr>
        <p:blipFill rotWithShape="1">
          <a:blip r:embed="rId2"/>
          <a:srcRect l="11227"/>
          <a:stretch/>
        </p:blipFill>
        <p:spPr>
          <a:xfrm>
            <a:off x="725476" y="2998820"/>
            <a:ext cx="7686221" cy="2495550"/>
          </a:xfrm>
          <a:prstGeom prst="rect">
            <a:avLst/>
          </a:prstGeom>
        </p:spPr>
      </p:pic>
    </p:spTree>
    <p:extLst>
      <p:ext uri="{BB962C8B-B14F-4D97-AF65-F5344CB8AC3E}">
        <p14:creationId xmlns:p14="http://schemas.microsoft.com/office/powerpoint/2010/main" val="3559923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260405" y="138260"/>
            <a:ext cx="6463780" cy="701703"/>
          </a:xfrm>
          <a:prstGeom prst="rect">
            <a:avLst/>
          </a:prstGeom>
          <a:ln>
            <a:solidFill>
              <a:schemeClr val="bg1"/>
            </a:solidFill>
          </a:ln>
        </p:spPr>
        <p:txBody>
          <a:bodyPr anchor="b">
            <a:noAutofit/>
          </a:bodyPr>
          <a:lstStyle>
            <a:lvl1pPr algn="l" defTabSz="914400" rtl="0" eaLnBrk="1" latinLnBrk="0" hangingPunct="1">
              <a:lnSpc>
                <a:spcPct val="90000"/>
              </a:lnSpc>
              <a:spcBef>
                <a:spcPct val="0"/>
              </a:spcBef>
              <a:buNone/>
              <a:defRPr sz="2000" kern="1200" baseline="0">
                <a:solidFill>
                  <a:srgbClr val="B81B2B"/>
                </a:solidFill>
                <a:latin typeface="Arial" panose="020B0604020202020204" pitchFamily="34" charset="0"/>
                <a:ea typeface="+mj-ea"/>
                <a:cs typeface="Arial" panose="020B0604020202020204" pitchFamily="34" charset="0"/>
              </a:defRPr>
            </a:lvl1pPr>
          </a:lstStyle>
          <a:p>
            <a:r>
              <a:rPr lang="de-DE" dirty="0"/>
              <a:t>6. </a:t>
            </a:r>
            <a:r>
              <a:rPr lang="de-DE"/>
              <a:t>BEISPIEL GLASVERKLEIDUNGEN</a:t>
            </a:r>
            <a:endParaRPr lang="de-DE" dirty="0"/>
          </a:p>
        </p:txBody>
      </p:sp>
      <p:sp>
        <p:nvSpPr>
          <p:cNvPr id="12" name="Textfeld 11"/>
          <p:cNvSpPr txBox="1"/>
          <p:nvPr/>
        </p:nvSpPr>
        <p:spPr>
          <a:xfrm>
            <a:off x="260405" y="839963"/>
            <a:ext cx="7221050" cy="400110"/>
          </a:xfrm>
          <a:prstGeom prst="rect">
            <a:avLst/>
          </a:prstGeom>
          <a:noFill/>
        </p:spPr>
        <p:txBody>
          <a:bodyPr wrap="square" rtlCol="0">
            <a:spAutoFit/>
          </a:bodyPr>
          <a:lstStyle/>
          <a:p>
            <a:r>
              <a:rPr lang="de-DE" sz="2000" dirty="0">
                <a:solidFill>
                  <a:srgbClr val="222E3B"/>
                </a:solidFill>
                <a:latin typeface="Arial" panose="020B0604020202020204" pitchFamily="34" charset="0"/>
                <a:cs typeface="Arial" panose="020B0604020202020204" pitchFamily="34" charset="0"/>
              </a:rPr>
              <a:t>ÖNORM B 3719 </a:t>
            </a:r>
            <a:r>
              <a:rPr lang="de-DE" sz="2000">
                <a:solidFill>
                  <a:srgbClr val="222E3B"/>
                </a:solidFill>
                <a:latin typeface="Arial" panose="020B0604020202020204" pitchFamily="34" charset="0"/>
                <a:cs typeface="Arial" panose="020B0604020202020204" pitchFamily="34" charset="0"/>
              </a:rPr>
              <a:t>/ 7. </a:t>
            </a:r>
            <a:r>
              <a:rPr lang="de-DE" sz="2000" dirty="0">
                <a:solidFill>
                  <a:srgbClr val="222E3B"/>
                </a:solidFill>
                <a:latin typeface="Arial" panose="020B0604020202020204" pitchFamily="34" charset="0"/>
                <a:cs typeface="Arial" panose="020B0604020202020204" pitchFamily="34" charset="0"/>
              </a:rPr>
              <a:t>Glasverkleidungen</a:t>
            </a:r>
          </a:p>
        </p:txBody>
      </p:sp>
      <p:sp>
        <p:nvSpPr>
          <p:cNvPr id="16" name="Textfeld 15"/>
          <p:cNvSpPr txBox="1"/>
          <p:nvPr/>
        </p:nvSpPr>
        <p:spPr>
          <a:xfrm>
            <a:off x="234268" y="6332787"/>
            <a:ext cx="1934598" cy="369332"/>
          </a:xfrm>
          <a:prstGeom prst="rect">
            <a:avLst/>
          </a:prstGeom>
          <a:solidFill>
            <a:srgbClr val="FFFFFF"/>
          </a:solidFill>
        </p:spPr>
        <p:txBody>
          <a:bodyPr wrap="square" rtlCol="0">
            <a:spAutoFit/>
          </a:bodyPr>
          <a:lstStyle/>
          <a:p>
            <a:endParaRPr lang="de-DE" dirty="0"/>
          </a:p>
        </p:txBody>
      </p:sp>
      <p:sp>
        <p:nvSpPr>
          <p:cNvPr id="19" name="Textfeld 18"/>
          <p:cNvSpPr txBox="1"/>
          <p:nvPr/>
        </p:nvSpPr>
        <p:spPr>
          <a:xfrm>
            <a:off x="260405" y="1397078"/>
            <a:ext cx="8623190" cy="1384995"/>
          </a:xfrm>
          <a:prstGeom prst="rect">
            <a:avLst/>
          </a:prstGeom>
          <a:noFill/>
        </p:spPr>
        <p:txBody>
          <a:bodyPr wrap="square" rtlCol="0">
            <a:spAutoFit/>
          </a:bodyPr>
          <a:lstStyle/>
          <a:p>
            <a:pPr algn="just"/>
            <a:r>
              <a:rPr lang="de-DE" sz="1400" dirty="0">
                <a:latin typeface="Arial" panose="020B0604020202020204" pitchFamily="34" charset="0"/>
                <a:cs typeface="Arial" panose="020B0604020202020204" pitchFamily="34" charset="0"/>
              </a:rPr>
              <a:t>Glasrückwände sind aus hygienischen Aspekten das am besten geeignete Material für Duschrückwände. </a:t>
            </a:r>
          </a:p>
          <a:p>
            <a:pPr algn="just"/>
            <a:r>
              <a:rPr lang="de-DE" sz="1400" dirty="0">
                <a:latin typeface="Arial" panose="020B0604020202020204" pitchFamily="34" charset="0"/>
                <a:cs typeface="Arial" panose="020B0604020202020204" pitchFamily="34" charset="0"/>
              </a:rPr>
              <a:t>Die Vorteile sind:</a:t>
            </a:r>
          </a:p>
          <a:p>
            <a:pPr marL="285750" indent="-285750" algn="just">
              <a:buFont typeface="Arial" panose="020B0604020202020204" pitchFamily="34" charset="0"/>
              <a:buChar char="•"/>
            </a:pPr>
            <a:r>
              <a:rPr lang="de-DE" sz="1400" dirty="0">
                <a:latin typeface="Arial" panose="020B0604020202020204" pitchFamily="34" charset="0"/>
                <a:cs typeface="Arial" panose="020B0604020202020204" pitchFamily="34" charset="0"/>
              </a:rPr>
              <a:t>Absolut dampfdicht (feuchtigkeits- und wasserdicht)</a:t>
            </a:r>
          </a:p>
          <a:p>
            <a:pPr marL="285750" indent="-285750" algn="just">
              <a:buFont typeface="Arial" panose="020B0604020202020204" pitchFamily="34" charset="0"/>
              <a:buChar char="•"/>
            </a:pPr>
            <a:r>
              <a:rPr lang="de-DE" sz="1400" dirty="0">
                <a:latin typeface="Arial" panose="020B0604020202020204" pitchFamily="34" charset="0"/>
                <a:cs typeface="Arial" panose="020B0604020202020204" pitchFamily="34" charset="0"/>
              </a:rPr>
              <a:t>Einfach zu reinigen</a:t>
            </a:r>
          </a:p>
          <a:p>
            <a:pPr marL="285750" indent="-285750" algn="just">
              <a:buFont typeface="Arial" panose="020B0604020202020204" pitchFamily="34" charset="0"/>
              <a:buChar char="•"/>
            </a:pPr>
            <a:r>
              <a:rPr lang="de-DE" sz="1400" dirty="0">
                <a:latin typeface="Arial" panose="020B0604020202020204" pitchFamily="34" charset="0"/>
                <a:cs typeface="Arial" panose="020B0604020202020204" pitchFamily="34" charset="0"/>
              </a:rPr>
              <a:t>Großflächig umsetzbar (Geringe Fugenanteile)</a:t>
            </a:r>
          </a:p>
          <a:p>
            <a:pPr marL="285750" indent="-285750" algn="just">
              <a:buFont typeface="Arial" panose="020B0604020202020204" pitchFamily="34" charset="0"/>
              <a:buChar char="•"/>
            </a:pPr>
            <a:r>
              <a:rPr lang="de-DE" sz="1400" dirty="0">
                <a:latin typeface="Arial" panose="020B0604020202020204" pitchFamily="34" charset="0"/>
                <a:cs typeface="Arial" panose="020B0604020202020204" pitchFamily="34" charset="0"/>
              </a:rPr>
              <a:t>Sehr beständig, hohe Verträglichkeit</a:t>
            </a:r>
          </a:p>
        </p:txBody>
      </p:sp>
      <p:sp>
        <p:nvSpPr>
          <p:cNvPr id="21" name="Textfeld 20"/>
          <p:cNvSpPr txBox="1"/>
          <p:nvPr/>
        </p:nvSpPr>
        <p:spPr>
          <a:xfrm>
            <a:off x="5007157" y="6332787"/>
            <a:ext cx="3648783" cy="369332"/>
          </a:xfrm>
          <a:prstGeom prst="rect">
            <a:avLst/>
          </a:prstGeom>
          <a:solidFill>
            <a:srgbClr val="FFFFFF"/>
          </a:solidFill>
        </p:spPr>
        <p:txBody>
          <a:bodyPr wrap="square" rtlCol="0">
            <a:spAutoFit/>
          </a:bodyPr>
          <a:lstStyle/>
          <a:p>
            <a:endParaRPr lang="de-DE" dirty="0"/>
          </a:p>
        </p:txBody>
      </p:sp>
      <p:pic>
        <p:nvPicPr>
          <p:cNvPr id="3" name="Grafik 2"/>
          <p:cNvPicPr>
            <a:picLocks noChangeAspect="1"/>
          </p:cNvPicPr>
          <p:nvPr/>
        </p:nvPicPr>
        <p:blipFill>
          <a:blip r:embed="rId2"/>
          <a:stretch>
            <a:fillRect/>
          </a:stretch>
        </p:blipFill>
        <p:spPr>
          <a:xfrm>
            <a:off x="1116495" y="2782073"/>
            <a:ext cx="6364960" cy="3024055"/>
          </a:xfrm>
          <a:prstGeom prst="rect">
            <a:avLst/>
          </a:prstGeom>
        </p:spPr>
      </p:pic>
    </p:spTree>
    <p:extLst>
      <p:ext uri="{BB962C8B-B14F-4D97-AF65-F5344CB8AC3E}">
        <p14:creationId xmlns:p14="http://schemas.microsoft.com/office/powerpoint/2010/main" val="208653997"/>
      </p:ext>
    </p:extLst>
  </p:cSld>
  <p:clrMapOvr>
    <a:masterClrMapping/>
  </p:clrMapOvr>
</p:sld>
</file>

<file path=ppt/theme/theme1.xml><?xml version="1.0" encoding="utf-8"?>
<a:theme xmlns:a="http://schemas.openxmlformats.org/drawingml/2006/main" name="Titelse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h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letzte Seite">
  <a:themeElements>
    <a:clrScheme name="Benutzerdefiniert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967</Words>
  <Application>Microsoft Office PowerPoint</Application>
  <PresentationFormat>Bildschirmpräsentation (4:3)</PresentationFormat>
  <Paragraphs>107</Paragraphs>
  <Slides>24</Slides>
  <Notes>0</Notes>
  <HiddenSlides>0</HiddenSlides>
  <MMClips>0</MMClips>
  <ScaleCrop>false</ScaleCrop>
  <HeadingPairs>
    <vt:vector size="6" baseType="variant">
      <vt:variant>
        <vt:lpstr>Verwendete Schriftarten</vt:lpstr>
      </vt:variant>
      <vt:variant>
        <vt:i4>2</vt:i4>
      </vt:variant>
      <vt:variant>
        <vt:lpstr>Design</vt:lpstr>
      </vt:variant>
      <vt:variant>
        <vt:i4>8</vt:i4>
      </vt:variant>
      <vt:variant>
        <vt:lpstr>Folientitel</vt:lpstr>
      </vt:variant>
      <vt:variant>
        <vt:i4>24</vt:i4>
      </vt:variant>
    </vt:vector>
  </HeadingPairs>
  <TitlesOfParts>
    <vt:vector size="34" baseType="lpstr">
      <vt:lpstr>Arial</vt:lpstr>
      <vt:lpstr>Calibri</vt:lpstr>
      <vt:lpstr>Titelseite</vt:lpstr>
      <vt:lpstr>Inhalt</vt:lpstr>
      <vt:lpstr>1</vt:lpstr>
      <vt:lpstr>2</vt:lpstr>
      <vt:lpstr>3</vt:lpstr>
      <vt:lpstr>4</vt:lpstr>
      <vt:lpstr>6</vt:lpstr>
      <vt:lpstr>letzte Seite</vt:lpstr>
      <vt:lpstr>GLAS IM BAUWESEN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Glas Marte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Stephanie Wurm</dc:creator>
  <cp:lastModifiedBy>Andreas Bodner</cp:lastModifiedBy>
  <cp:revision>178</cp:revision>
  <cp:lastPrinted>2018-02-27T12:14:37Z</cp:lastPrinted>
  <dcterms:created xsi:type="dcterms:W3CDTF">2017-09-18T08:40:14Z</dcterms:created>
  <dcterms:modified xsi:type="dcterms:W3CDTF">2025-09-15T08:57:31Z</dcterms:modified>
</cp:coreProperties>
</file>